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83" r:id="rId2"/>
    <p:sldId id="262" r:id="rId3"/>
    <p:sldId id="284" r:id="rId4"/>
    <p:sldId id="285" r:id="rId5"/>
    <p:sldId id="272" r:id="rId6"/>
    <p:sldId id="289" r:id="rId7"/>
    <p:sldId id="286" r:id="rId8"/>
    <p:sldId id="264" r:id="rId9"/>
    <p:sldId id="266" r:id="rId10"/>
    <p:sldId id="267" r:id="rId11"/>
    <p:sldId id="290" r:id="rId12"/>
    <p:sldId id="291" r:id="rId13"/>
    <p:sldId id="294" r:id="rId14"/>
    <p:sldId id="292" r:id="rId15"/>
    <p:sldId id="293" r:id="rId16"/>
    <p:sldId id="288"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42D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4802"/>
  </p:normalViewPr>
  <p:slideViewPr>
    <p:cSldViewPr snapToGrid="0">
      <p:cViewPr>
        <p:scale>
          <a:sx n="100" d="100"/>
          <a:sy n="100" d="100"/>
        </p:scale>
        <p:origin x="1000" y="-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D8D0A-F3E6-0942-86CD-BF34C99F73C7}" type="datetimeFigureOut">
              <a:rPr kumimoji="1" lang="zh-CN" altLang="en-US" smtClean="0"/>
              <a:t>2017/12/10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5FA9A0-6BB1-1A43-B1EE-650DB909E5EE}" type="slidenum">
              <a:rPr kumimoji="1" lang="zh-CN" altLang="en-US" smtClean="0"/>
              <a:t>‹#›</a:t>
            </a:fld>
            <a:endParaRPr kumimoji="1" lang="zh-CN" altLang="en-US"/>
          </a:p>
        </p:txBody>
      </p:sp>
    </p:spTree>
    <p:extLst>
      <p:ext uri="{BB962C8B-B14F-4D97-AF65-F5344CB8AC3E}">
        <p14:creationId xmlns:p14="http://schemas.microsoft.com/office/powerpoint/2010/main" val="1729839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在上个月，腾讯全球合作伙伴大会上，腾讯副总裁林松涛说到，曾获得围棋世界第一的，腾讯旗下人工智能产品“绝艺”正在尝试游戏方向</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未来的王者荣耀，就是你和人工智能在玩</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然后当你沉浸打王者荣耀游戏时，你可能没有发觉，打败你的根本不是人类，而是人工智能</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接下来主要讲一下在游戏</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领域的应用使用到的强化学习</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a:t>
            </a:fld>
            <a:endParaRPr kumimoji="1" lang="zh-CN" altLang="en-US"/>
          </a:p>
        </p:txBody>
      </p:sp>
    </p:spTree>
    <p:extLst>
      <p:ext uri="{BB962C8B-B14F-4D97-AF65-F5344CB8AC3E}">
        <p14:creationId xmlns:p14="http://schemas.microsoft.com/office/powerpoint/2010/main" val="782695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1" i="0" kern="1200" dirty="0" smtClean="0">
              <a:solidFill>
                <a:schemeClr val="tx1"/>
              </a:solidFill>
              <a:effectLst/>
              <a:latin typeface="+mn-lt"/>
              <a:ea typeface="+mn-ea"/>
              <a:cs typeface="+mn-cs"/>
            </a:endParaRPr>
          </a:p>
          <a:p>
            <a:r>
              <a:rPr lang="en-US" altLang="zh-CN" dirty="0" smtClean="0">
                <a:solidFill>
                  <a:schemeClr val="bg1"/>
                </a:solidFill>
              </a:rPr>
              <a:t>Multi-Step Plan Environment</a:t>
            </a:r>
            <a:r>
              <a:rPr lang="zh-CN" altLang="en-US" dirty="0" smtClean="0">
                <a:solidFill>
                  <a:schemeClr val="bg1"/>
                </a:solidFill>
              </a:rPr>
              <a:t> 多步规划环境</a:t>
            </a:r>
            <a:endParaRPr lang="en-US" altLang="zh-CN" dirty="0" smtClean="0">
              <a:solidFill>
                <a:schemeClr val="bg1"/>
              </a:solidFill>
            </a:endParaRPr>
          </a:p>
          <a:p>
            <a:r>
              <a:rPr lang="zh-CN" altLang="en-US" dirty="0" smtClean="0">
                <a:solidFill>
                  <a:schemeClr val="bg1"/>
                </a:solidFill>
              </a:rPr>
              <a:t>动作集是一组可能的长度动作序列</a:t>
            </a:r>
            <a:endParaRPr lang="en-US" altLang="zh-CN" dirty="0" smtClean="0">
              <a:solidFill>
                <a:schemeClr val="bg1"/>
              </a:solidFill>
            </a:endParaRPr>
          </a:p>
          <a:p>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11</a:t>
            </a:fld>
            <a:endParaRPr kumimoji="1" lang="zh-CN" altLang="en-US"/>
          </a:p>
        </p:txBody>
      </p:sp>
    </p:spTree>
    <p:extLst>
      <p:ext uri="{BB962C8B-B14F-4D97-AF65-F5344CB8AC3E}">
        <p14:creationId xmlns:p14="http://schemas.microsoft.com/office/powerpoint/2010/main" val="1710089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solidFill>
                  <a:schemeClr val="bg1"/>
                </a:solidFill>
              </a:rPr>
              <a:t>在这篇文章提出用</a:t>
            </a:r>
            <a:r>
              <a:rPr lang="en-US" altLang="zh-CN" dirty="0" err="1" smtClean="0">
                <a:solidFill>
                  <a:schemeClr val="bg1"/>
                </a:solidFill>
              </a:rPr>
              <a:t>Wolpertinger</a:t>
            </a:r>
            <a:r>
              <a:rPr lang="en-US" altLang="zh-CN" dirty="0" smtClean="0">
                <a:solidFill>
                  <a:schemeClr val="bg1"/>
                </a:solidFill>
              </a:rPr>
              <a:t> </a:t>
            </a:r>
            <a:r>
              <a:rPr lang="zh-CN" altLang="en-US" dirty="0" smtClean="0">
                <a:solidFill>
                  <a:schemeClr val="bg1"/>
                </a:solidFill>
              </a:rPr>
              <a:t>框架：</a:t>
            </a:r>
            <a:r>
              <a:rPr lang="zh-CN" altLang="en-US" sz="1200" b="0" i="0" kern="1200" dirty="0" smtClean="0">
                <a:solidFill>
                  <a:schemeClr val="tx1"/>
                </a:solidFill>
                <a:effectLst/>
                <a:latin typeface="+mn-lt"/>
                <a:ea typeface="+mn-ea"/>
                <a:cs typeface="+mn-cs"/>
              </a:rPr>
              <a:t>先将状态与连续的动作空间对应，得到一个属于连续空间的“原型”动作</a:t>
            </a:r>
            <a:r>
              <a:rPr lang="en-US" altLang="zh-CN" sz="1200" b="0" i="0" kern="1200" dirty="0" smtClean="0">
                <a:solidFill>
                  <a:schemeClr val="tx1"/>
                </a:solidFill>
                <a:effectLst/>
                <a:latin typeface="+mn-lt"/>
                <a:ea typeface="+mn-ea"/>
                <a:cs typeface="+mn-cs"/>
              </a:rPr>
              <a:t>(proto-action)</a:t>
            </a:r>
            <a:r>
              <a:rPr lang="zh-CN" altLang="en-US" sz="1200" b="0" i="0" kern="1200" dirty="0" smtClean="0">
                <a:solidFill>
                  <a:schemeClr val="tx1"/>
                </a:solidFill>
                <a:effectLst/>
                <a:latin typeface="+mn-lt"/>
                <a:ea typeface="+mn-ea"/>
                <a:cs typeface="+mn-cs"/>
              </a:rPr>
              <a:t>。再把它映射到原动作空间去。</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其实就是寻找</a:t>
            </a:r>
            <a:r>
              <a:rPr lang="en-US" altLang="zh-CN" sz="1200" b="0" i="0" kern="1200" dirty="0" smtClean="0">
                <a:solidFill>
                  <a:schemeClr val="tx1"/>
                </a:solidFill>
                <a:effectLst/>
                <a:latin typeface="+mn-lt"/>
                <a:ea typeface="+mn-ea"/>
                <a:cs typeface="+mn-cs"/>
              </a:rPr>
              <a:t>k</a:t>
            </a:r>
            <a:r>
              <a:rPr lang="zh-CN" altLang="en-US" sz="1200" b="0" i="0" kern="1200" dirty="0" smtClean="0">
                <a:solidFill>
                  <a:schemeClr val="tx1"/>
                </a:solidFill>
                <a:effectLst/>
                <a:latin typeface="+mn-lt"/>
                <a:ea typeface="+mn-ea"/>
                <a:cs typeface="+mn-cs"/>
              </a:rPr>
              <a:t>个最接近的原始动作，框架还是</a:t>
            </a:r>
            <a:r>
              <a:rPr lang="en-US" altLang="zh-CN" sz="1200" b="0" i="0" kern="1200" dirty="0" smtClean="0">
                <a:solidFill>
                  <a:schemeClr val="tx1"/>
                </a:solidFill>
                <a:effectLst/>
                <a:latin typeface="+mn-lt"/>
                <a:ea typeface="+mn-ea"/>
                <a:cs typeface="+mn-cs"/>
              </a:rPr>
              <a:t>actor-critic</a:t>
            </a:r>
            <a:r>
              <a:rPr lang="zh-CN" altLang="en-US" sz="1200" b="0" i="0" kern="1200" dirty="0" smtClean="0">
                <a:solidFill>
                  <a:schemeClr val="tx1"/>
                </a:solidFill>
                <a:effectLst/>
                <a:latin typeface="+mn-lt"/>
                <a:ea typeface="+mn-ea"/>
                <a:cs typeface="+mn-cs"/>
              </a:rPr>
              <a:t>的框架，多了这个离散到连续，连续到离散的转换，也就能够处理大规模的离散问题了</a:t>
            </a:r>
            <a:endParaRPr kumimoji="1" lang="en-US" altLang="zh-CN" dirty="0" smtClean="0"/>
          </a:p>
          <a:p>
            <a:r>
              <a:rPr kumimoji="1" lang="en-US" altLang="zh-CN" dirty="0" smtClean="0"/>
              <a:t>action embedding</a:t>
            </a:r>
            <a:r>
              <a:rPr kumimoji="1" lang="zh-CN" altLang="en-US" dirty="0" smtClean="0"/>
              <a:t>行动嵌入</a:t>
            </a:r>
            <a:endParaRPr kumimoji="1" lang="en-US" altLang="zh-CN" dirty="0" smtClean="0"/>
          </a:p>
          <a:p>
            <a:r>
              <a:rPr lang="en-US" altLang="zh-CN" dirty="0" smtClean="0">
                <a:solidFill>
                  <a:schemeClr val="bg1"/>
                </a:solidFill>
              </a:rPr>
              <a:t>generalize over the set of actions</a:t>
            </a:r>
            <a:r>
              <a:rPr lang="zh-CN" altLang="en-US" sz="1200" b="0" i="0" kern="1200" dirty="0" smtClean="0">
                <a:solidFill>
                  <a:schemeClr val="tx1"/>
                </a:solidFill>
                <a:effectLst/>
                <a:latin typeface="+mn-lt"/>
                <a:ea typeface="+mn-ea"/>
                <a:cs typeface="+mn-cs"/>
              </a:rPr>
              <a:t>推广行动集</a:t>
            </a:r>
            <a:endParaRPr lang="en-US" altLang="zh-CN" sz="1200" b="0" i="0" kern="1200" dirty="0" smtClean="0">
              <a:solidFill>
                <a:schemeClr val="tx1"/>
              </a:solidFill>
              <a:effectLst/>
              <a:latin typeface="+mn-lt"/>
              <a:ea typeface="+mn-ea"/>
              <a:cs typeface="+mn-cs"/>
            </a:endParaRPr>
          </a:p>
          <a:p>
            <a:r>
              <a:rPr lang="en-US" altLang="zh-CN" dirty="0" smtClean="0">
                <a:solidFill>
                  <a:schemeClr val="bg1"/>
                </a:solidFill>
              </a:rPr>
              <a:t>sub-linear complexity relative to the size of the action set</a:t>
            </a:r>
            <a:r>
              <a:rPr lang="zh-CN" altLang="en-US" sz="1200" b="0" i="0" kern="1200" dirty="0" smtClean="0">
                <a:solidFill>
                  <a:schemeClr val="tx1"/>
                </a:solidFill>
                <a:effectLst/>
                <a:latin typeface="+mn-lt"/>
                <a:ea typeface="+mn-ea"/>
                <a:cs typeface="+mn-cs"/>
              </a:rPr>
              <a:t>相对于动作集大小的次线性复杂度</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12</a:t>
            </a:fld>
            <a:endParaRPr kumimoji="1" lang="zh-CN" altLang="en-US"/>
          </a:p>
        </p:txBody>
      </p:sp>
    </p:spTree>
    <p:extLst>
      <p:ext uri="{BB962C8B-B14F-4D97-AF65-F5344CB8AC3E}">
        <p14:creationId xmlns:p14="http://schemas.microsoft.com/office/powerpoint/2010/main" val="70571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另一方面的工作是</a:t>
            </a:r>
            <a:r>
              <a:rPr lang="en-US" altLang="zh-CN" b="1" dirty="0" smtClean="0">
                <a:solidFill>
                  <a:schemeClr val="bg1"/>
                </a:solidFill>
              </a:rPr>
              <a:t>multi-class classification </a:t>
            </a:r>
            <a:r>
              <a:rPr lang="zh-CN" altLang="en-US" sz="1200" b="0" i="0" kern="1200" dirty="0" smtClean="0">
                <a:solidFill>
                  <a:schemeClr val="tx1"/>
                </a:solidFill>
                <a:effectLst/>
                <a:latin typeface="+mn-lt"/>
                <a:ea typeface="+mn-ea"/>
                <a:cs typeface="+mn-cs"/>
              </a:rPr>
              <a:t>多类分类问题</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用纠错输出码把学习复杂性从</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1" dirty="0" smtClean="0">
                <a:solidFill>
                  <a:schemeClr val="bg1"/>
                </a:solidFill>
              </a:rPr>
              <a:t>error-correcting output codes</a:t>
            </a:r>
            <a:r>
              <a:rPr lang="zh-CN" altLang="en-US" sz="1200" b="0" i="0" kern="1200" dirty="0" smtClean="0">
                <a:solidFill>
                  <a:schemeClr val="tx1"/>
                </a:solidFill>
                <a:effectLst/>
                <a:latin typeface="+mn-lt"/>
                <a:ea typeface="+mn-ea"/>
                <a:cs typeface="+mn-cs"/>
              </a:rPr>
              <a:t>纠错输出码</a:t>
            </a:r>
            <a:endParaRPr kumimoji="1" lang="zh-CN" altLang="en-US" dirty="0" smtClean="0"/>
          </a:p>
          <a:p>
            <a:r>
              <a:rPr lang="zh-CN" altLang="en-US" sz="1200" b="0" i="0" kern="1200" dirty="0" smtClean="0">
                <a:solidFill>
                  <a:schemeClr val="tx1"/>
                </a:solidFill>
                <a:effectLst/>
                <a:latin typeface="+mn-lt"/>
                <a:ea typeface="+mn-ea"/>
                <a:cs typeface="+mn-cs"/>
              </a:rPr>
              <a:t>可以参考这三篇文章中的思路方法解决</a:t>
            </a:r>
            <a:endParaRPr lang="en-US" altLang="zh-CN" sz="1200" b="0" i="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13</a:t>
            </a:fld>
            <a:endParaRPr kumimoji="1" lang="zh-CN" altLang="en-US"/>
          </a:p>
        </p:txBody>
      </p:sp>
    </p:spTree>
    <p:extLst>
      <p:ext uri="{BB962C8B-B14F-4D97-AF65-F5344CB8AC3E}">
        <p14:creationId xmlns:p14="http://schemas.microsoft.com/office/powerpoint/2010/main" val="15777535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solidFill>
                  <a:schemeClr val="bg1"/>
                </a:solidFill>
              </a:rPr>
              <a:t>sparse feedback</a:t>
            </a:r>
            <a:r>
              <a:rPr lang="zh-CN" altLang="en-US" dirty="0" smtClean="0">
                <a:solidFill>
                  <a:schemeClr val="bg1"/>
                </a:solidFill>
              </a:rPr>
              <a:t>（</a:t>
            </a:r>
            <a:r>
              <a:rPr lang="zh-CN" altLang="en-US" sz="1200" b="0" i="0" kern="1200" dirty="0" smtClean="0">
                <a:solidFill>
                  <a:schemeClr val="tx1"/>
                </a:solidFill>
                <a:effectLst/>
                <a:latin typeface="+mn-lt"/>
                <a:ea typeface="+mn-ea"/>
                <a:cs typeface="+mn-cs"/>
              </a:rPr>
              <a:t>稀疏的反馈） </a:t>
            </a:r>
            <a:r>
              <a:rPr lang="en-US" altLang="zh-CN" dirty="0" smtClean="0">
                <a:solidFill>
                  <a:schemeClr val="bg1"/>
                </a:solidFill>
              </a:rPr>
              <a:t>epsilon-greedy</a:t>
            </a:r>
            <a:r>
              <a:rPr lang="zh-CN" altLang="en-US" sz="1200" b="0" i="0" kern="1200" dirty="0" smtClean="0">
                <a:solidFill>
                  <a:schemeClr val="tx1"/>
                </a:solidFill>
                <a:effectLst/>
                <a:latin typeface="+mn-lt"/>
                <a:ea typeface="+mn-ea"/>
                <a:cs typeface="+mn-cs"/>
              </a:rPr>
              <a:t>贪婪算法  </a:t>
            </a:r>
            <a:r>
              <a:rPr lang="en-US" altLang="zh-CN" dirty="0" smtClean="0">
                <a:solidFill>
                  <a:schemeClr val="bg1"/>
                </a:solidFill>
              </a:rPr>
              <a:t>intrinsically</a:t>
            </a:r>
            <a:r>
              <a:rPr lang="zh-CN" altLang="en-US" dirty="0" smtClean="0">
                <a:solidFill>
                  <a:schemeClr val="bg1"/>
                </a:solidFill>
              </a:rPr>
              <a:t> </a:t>
            </a:r>
            <a:r>
              <a:rPr lang="en-US" altLang="zh-CN" dirty="0" smtClean="0">
                <a:solidFill>
                  <a:schemeClr val="bg1"/>
                </a:solidFill>
              </a:rPr>
              <a:t>motivated </a:t>
            </a:r>
            <a:r>
              <a:rPr lang="zh-CN" altLang="en-US" dirty="0" smtClean="0">
                <a:solidFill>
                  <a:schemeClr val="bg1"/>
                </a:solidFill>
              </a:rPr>
              <a:t>内在动机   </a:t>
            </a:r>
            <a:r>
              <a:rPr lang="en-US" altLang="zh-CN" dirty="0" smtClean="0">
                <a:solidFill>
                  <a:schemeClr val="bg1"/>
                </a:solidFill>
              </a:rPr>
              <a:t>intrinsically generated goals</a:t>
            </a:r>
            <a:r>
              <a:rPr lang="zh-CN" altLang="en-US" dirty="0" smtClean="0">
                <a:solidFill>
                  <a:schemeClr val="bg1"/>
                </a:solidFill>
              </a:rPr>
              <a:t>本质上产生的目标</a:t>
            </a:r>
            <a:endParaRPr lang="en-US" altLang="zh-CN" dirty="0" smtClean="0">
              <a:solidFill>
                <a:schemeClr val="bg1"/>
              </a:solidFill>
            </a:endParaRPr>
          </a:p>
          <a:p>
            <a:r>
              <a:rPr lang="en-US" altLang="zh-CN" b="1" dirty="0" smtClean="0">
                <a:solidFill>
                  <a:schemeClr val="bg1"/>
                </a:solidFill>
              </a:rPr>
              <a:t>learn an optimal policy to chain them together.</a:t>
            </a:r>
            <a:r>
              <a:rPr lang="zh-CN" altLang="en-US" sz="1200" b="0" i="0" kern="1200" dirty="0" smtClean="0">
                <a:solidFill>
                  <a:schemeClr val="tx1"/>
                </a:solidFill>
                <a:effectLst/>
                <a:latin typeface="+mn-lt"/>
                <a:ea typeface="+mn-ea"/>
                <a:cs typeface="+mn-cs"/>
              </a:rPr>
              <a:t>学习一个最佳策略把它们连接在一起。</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在</a:t>
            </a:r>
            <a:r>
              <a:rPr lang="zh-CN" altLang="en-US" sz="1200" b="0" i="0" kern="1200" dirty="0" smtClean="0">
                <a:solidFill>
                  <a:schemeClr val="tx1"/>
                </a:solidFill>
                <a:effectLst/>
                <a:latin typeface="+mn-lt"/>
                <a:ea typeface="+mn-ea"/>
                <a:cs typeface="+mn-cs"/>
              </a:rPr>
              <a:t>王者荣耀里也可以参考类似做法，比如为了实现</a:t>
            </a:r>
            <a:r>
              <a:rPr lang="en-US" altLang="zh-CN" sz="1200" b="0" i="0" kern="1200" dirty="0" smtClean="0">
                <a:solidFill>
                  <a:schemeClr val="tx1"/>
                </a:solidFill>
                <a:effectLst/>
                <a:latin typeface="+mn-lt"/>
                <a:ea typeface="+mn-ea"/>
                <a:cs typeface="+mn-cs"/>
              </a:rPr>
              <a:t>ultimate goal</a:t>
            </a:r>
            <a:r>
              <a:rPr lang="zh-CN" altLang="en-US" sz="1200" b="0" i="0" kern="1200" dirty="0" smtClean="0">
                <a:solidFill>
                  <a:schemeClr val="tx1"/>
                </a:solidFill>
                <a:effectLst/>
                <a:latin typeface="+mn-lt"/>
                <a:ea typeface="+mn-ea"/>
                <a:cs typeface="+mn-cs"/>
              </a:rPr>
              <a:t>（终极目标）推倒对方基地获胜，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里面能举出一些 </a:t>
            </a:r>
            <a:r>
              <a:rPr lang="en-US" altLang="zh-CN" sz="1200" b="0" i="0" kern="1200" dirty="0" smtClean="0">
                <a:solidFill>
                  <a:schemeClr val="tx1"/>
                </a:solidFill>
                <a:effectLst/>
                <a:latin typeface="+mn-lt"/>
                <a:ea typeface="+mn-ea"/>
                <a:cs typeface="+mn-cs"/>
              </a:rPr>
              <a:t>in</a:t>
            </a:r>
            <a:r>
              <a:rPr lang="zh-CN" altLang="en-US"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trinsically</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generated goals by time scale</a:t>
            </a:r>
            <a:r>
              <a:rPr lang="zh-CN" altLang="en-US" sz="1200" b="0" i="0" kern="1200" dirty="0" smtClean="0">
                <a:solidFill>
                  <a:schemeClr val="tx1"/>
                </a:solidFill>
                <a:effectLst/>
                <a:latin typeface="+mn-lt"/>
                <a:ea typeface="+mn-ea"/>
                <a:cs typeface="+mn-cs"/>
              </a:rPr>
              <a:t>，按时间尺度产生的内在目标</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例如：</a:t>
            </a:r>
            <a:r>
              <a:rPr lang="en-US" altLang="zh-CN" sz="1200" b="0" i="0" kern="1200" dirty="0" smtClean="0">
                <a:solidFill>
                  <a:schemeClr val="tx1"/>
                </a:solidFill>
                <a:effectLst/>
                <a:latin typeface="+mn-lt"/>
                <a:ea typeface="+mn-ea"/>
                <a:cs typeface="+mn-cs"/>
              </a:rPr>
              <a:t>5</a:t>
            </a:r>
            <a:r>
              <a:rPr lang="zh-CN" altLang="en-US" sz="1200" b="0" i="0" kern="1200" dirty="0" smtClean="0">
                <a:solidFill>
                  <a:schemeClr val="tx1"/>
                </a:solidFill>
                <a:effectLst/>
                <a:latin typeface="+mn-lt"/>
                <a:ea typeface="+mn-ea"/>
                <a:cs typeface="+mn-cs"/>
              </a:rPr>
              <a:t>分钟左右集合团战团灭对方，</a:t>
            </a:r>
            <a:r>
              <a:rPr lang="en-US" altLang="zh-CN" sz="1200" b="0" i="0" kern="1200" dirty="0" smtClean="0">
                <a:solidFill>
                  <a:schemeClr val="tx1"/>
                </a:solidFill>
                <a:effectLst/>
                <a:latin typeface="+mn-lt"/>
                <a:ea typeface="+mn-ea"/>
                <a:cs typeface="+mn-cs"/>
              </a:rPr>
              <a:t>10</a:t>
            </a:r>
            <a:r>
              <a:rPr lang="zh-CN" altLang="en-US" sz="1200" b="0" i="0" kern="1200" dirty="0" smtClean="0">
                <a:solidFill>
                  <a:schemeClr val="tx1"/>
                </a:solidFill>
                <a:effectLst/>
                <a:latin typeface="+mn-lt"/>
                <a:ea typeface="+mn-ea"/>
                <a:cs typeface="+mn-cs"/>
              </a:rPr>
              <a:t>分钟左右要推倒对方几座防御塔等。</a:t>
            </a:r>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14</a:t>
            </a:fld>
            <a:endParaRPr kumimoji="1" lang="zh-CN" altLang="en-US"/>
          </a:p>
        </p:txBody>
      </p:sp>
    </p:spTree>
    <p:extLst>
      <p:ext uri="{BB962C8B-B14F-4D97-AF65-F5344CB8AC3E}">
        <p14:creationId xmlns:p14="http://schemas.microsoft.com/office/powerpoint/2010/main" val="3183939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0" lang="zh-CN" altLang="en-US" sz="1200" b="0" i="0" kern="1200" dirty="0" smtClean="0">
                <a:solidFill>
                  <a:schemeClr val="tx1"/>
                </a:solidFill>
                <a:effectLst/>
                <a:latin typeface="+mn-lt"/>
                <a:ea typeface="+mn-ea"/>
                <a:cs typeface="+mn-cs"/>
              </a:rPr>
              <a:t>有兴趣的同学可以自己课后了解下  </a:t>
            </a:r>
            <a:r>
              <a:rPr lang="zh-CN" altLang="pl-PL" sz="1200" b="0" i="0" kern="1200" dirty="0" smtClean="0">
                <a:solidFill>
                  <a:schemeClr val="tx1"/>
                </a:solidFill>
                <a:effectLst/>
                <a:latin typeface="+mn-lt"/>
                <a:ea typeface="+mn-ea"/>
                <a:cs typeface="+mn-cs"/>
              </a:rPr>
              <a:t>多智能体系统（</a:t>
            </a:r>
            <a:r>
              <a:rPr lang="pl-PL" altLang="zh-CN" sz="1200" b="0" i="0" kern="1200" dirty="0" smtClean="0">
                <a:solidFill>
                  <a:schemeClr val="tx1"/>
                </a:solidFill>
                <a:effectLst/>
                <a:latin typeface="+mn-lt"/>
                <a:ea typeface="+mn-ea"/>
                <a:cs typeface="+mn-cs"/>
              </a:rPr>
              <a:t>Multi-agent system</a:t>
            </a:r>
            <a:r>
              <a:rPr lang="zh-CN" altLang="pl-PL" sz="1200" b="0" i="0" kern="1200" dirty="0" smtClean="0">
                <a:solidFill>
                  <a:schemeClr val="tx1"/>
                </a:solidFill>
                <a:effectLst/>
                <a:latin typeface="+mn-lt"/>
                <a:ea typeface="+mn-ea"/>
                <a:cs typeface="+mn-cs"/>
              </a:rPr>
              <a:t>）</a:t>
            </a:r>
            <a:endParaRPr kumimoji="0"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据腾讯透露，在这一季度的排位赛里，运气好的话你也许就能遇见腾讯旗下人工智能产品“绝艺”</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不过与腾讯围棋</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绝艺直接参与竞技不同，王者荣耀</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主要针对的应用场景是队友掉线的问题，通过王者荣耀</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，只要发现有人在对战中掉线，</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就会无缝对接，让</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替人去打。</a:t>
            </a:r>
            <a:endParaRPr lang="en-US" altLang="zh-CN" sz="1200" b="0" i="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15</a:t>
            </a:fld>
            <a:endParaRPr kumimoji="1" lang="zh-CN" altLang="en-US"/>
          </a:p>
        </p:txBody>
      </p:sp>
    </p:spTree>
    <p:extLst>
      <p:ext uri="{BB962C8B-B14F-4D97-AF65-F5344CB8AC3E}">
        <p14:creationId xmlns:p14="http://schemas.microsoft.com/office/powerpoint/2010/main" val="1804601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虽然强化学习在传统的机器学习分类中没有被提及，但事实上它已经能够帮助解决深度学习中很多智能控制和分析预测等领域的实际问题</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比如</a:t>
            </a:r>
            <a:r>
              <a:rPr lang="zh-CN" altLang="en-US" sz="1200" b="1" i="0" kern="1200" dirty="0" smtClean="0">
                <a:solidFill>
                  <a:schemeClr val="tx1"/>
                </a:solidFill>
                <a:effectLst/>
                <a:latin typeface="+mn-lt"/>
                <a:ea typeface="+mn-ea"/>
                <a:cs typeface="+mn-cs"/>
              </a:rPr>
              <a:t>通过用户反馈来优化人机之间的多轮对话策略</a:t>
            </a:r>
            <a:endParaRPr lang="en-US" altLang="zh-CN" sz="1200" b="1"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接下来结合王者荣耀游戏</a:t>
            </a:r>
            <a:r>
              <a:rPr lang="en-US" altLang="zh-CN" sz="1200" b="0" i="0" kern="1200" dirty="0" smtClean="0">
                <a:solidFill>
                  <a:schemeClr val="tx1"/>
                </a:solidFill>
                <a:effectLst/>
                <a:latin typeface="+mn-lt"/>
                <a:ea typeface="+mn-ea"/>
                <a:cs typeface="+mn-cs"/>
              </a:rPr>
              <a:t>AI</a:t>
            </a:r>
            <a:r>
              <a:rPr lang="zh-CN" altLang="en-US" sz="1200" b="0" i="0" kern="1200" dirty="0" smtClean="0">
                <a:solidFill>
                  <a:schemeClr val="tx1"/>
                </a:solidFill>
                <a:effectLst/>
                <a:latin typeface="+mn-lt"/>
                <a:ea typeface="+mn-ea"/>
                <a:cs typeface="+mn-cs"/>
              </a:rPr>
              <a:t>来继续分享一些强化学习算法设计上的思路。</a:t>
            </a:r>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2</a:t>
            </a:fld>
            <a:endParaRPr kumimoji="1" lang="zh-CN" altLang="en-US"/>
          </a:p>
        </p:txBody>
      </p:sp>
    </p:spTree>
    <p:extLst>
      <p:ext uri="{BB962C8B-B14F-4D97-AF65-F5344CB8AC3E}">
        <p14:creationId xmlns:p14="http://schemas.microsoft.com/office/powerpoint/2010/main" val="1525141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3</a:t>
            </a:fld>
            <a:endParaRPr kumimoji="1" lang="zh-CN" altLang="en-US"/>
          </a:p>
        </p:txBody>
      </p:sp>
    </p:spTree>
    <p:extLst>
      <p:ext uri="{BB962C8B-B14F-4D97-AF65-F5344CB8AC3E}">
        <p14:creationId xmlns:p14="http://schemas.microsoft.com/office/powerpoint/2010/main" val="253708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1" i="0" kern="1200" dirty="0" smtClean="0">
                <a:solidFill>
                  <a:schemeClr val="tx1"/>
                </a:solidFill>
                <a:effectLst/>
                <a:latin typeface="+mn-lt"/>
                <a:ea typeface="+mn-ea"/>
                <a:cs typeface="+mn-cs"/>
              </a:rPr>
              <a:t>AI</a:t>
            </a:r>
            <a:r>
              <a:rPr lang="zh-CN" altLang="en-US" sz="1200" b="1" i="0" kern="1200" dirty="0" smtClean="0">
                <a:solidFill>
                  <a:schemeClr val="tx1"/>
                </a:solidFill>
                <a:effectLst/>
                <a:latin typeface="+mn-lt"/>
                <a:ea typeface="+mn-ea"/>
                <a:cs typeface="+mn-cs"/>
              </a:rPr>
              <a:t>的行为是动态、有记忆的，是能基于新的环境信息做调整的。</a:t>
            </a:r>
            <a:endParaRPr lang="en-US" altLang="zh-CN" sz="1200" b="1"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err="1" smtClean="0">
                <a:solidFill>
                  <a:schemeClr val="bg1"/>
                </a:solidFill>
              </a:rPr>
              <a:t>dota</a:t>
            </a:r>
            <a:r>
              <a:rPr lang="en-US" altLang="zh-CN" sz="1200" dirty="0" smtClean="0">
                <a:solidFill>
                  <a:schemeClr val="bg1"/>
                </a:solidFill>
              </a:rPr>
              <a:t> bot script </a:t>
            </a:r>
            <a:r>
              <a:rPr lang="zh-CN" altLang="en-US" sz="1200" dirty="0" smtClean="0">
                <a:solidFill>
                  <a:schemeClr val="bg1"/>
                </a:solidFill>
              </a:rPr>
              <a:t>机器人脚本</a:t>
            </a:r>
            <a:endParaRPr lang="zh-CN" altLang="en-US" sz="1200" b="0" i="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5</a:t>
            </a:fld>
            <a:endParaRPr kumimoji="1" lang="zh-CN" altLang="en-US"/>
          </a:p>
        </p:txBody>
      </p:sp>
    </p:spTree>
    <p:extLst>
      <p:ext uri="{BB962C8B-B14F-4D97-AF65-F5344CB8AC3E}">
        <p14:creationId xmlns:p14="http://schemas.microsoft.com/office/powerpoint/2010/main" val="1959301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AI</a:t>
            </a:r>
            <a:r>
              <a:rPr lang="zh-CN" altLang="en-US" sz="1200" b="1" i="0" kern="1200" dirty="0" smtClean="0">
                <a:solidFill>
                  <a:schemeClr val="tx1"/>
                </a:solidFill>
                <a:effectLst/>
                <a:latin typeface="+mn-lt"/>
                <a:ea typeface="+mn-ea"/>
                <a:cs typeface="+mn-cs"/>
              </a:rPr>
              <a:t>实现 </a:t>
            </a:r>
            <a:r>
              <a:rPr lang="en-US" altLang="zh-CN" sz="1200" b="1" i="0" kern="1200" dirty="0" smtClean="0">
                <a:solidFill>
                  <a:schemeClr val="tx1"/>
                </a:solidFill>
                <a:effectLst/>
                <a:latin typeface="+mn-lt"/>
                <a:ea typeface="+mn-ea"/>
                <a:cs typeface="+mn-cs"/>
              </a:rPr>
              <a:t>ultimate goal (</a:t>
            </a:r>
            <a:r>
              <a:rPr lang="zh-CN" altLang="en-US" sz="1200" b="1" i="0" kern="1200" dirty="0" smtClean="0">
                <a:solidFill>
                  <a:schemeClr val="tx1"/>
                </a:solidFill>
                <a:effectLst/>
                <a:latin typeface="+mn-lt"/>
                <a:ea typeface="+mn-ea"/>
                <a:cs typeface="+mn-cs"/>
              </a:rPr>
              <a:t>获胜</a:t>
            </a:r>
            <a:r>
              <a:rPr lang="en-US" altLang="zh-CN" sz="1200" b="1" i="0" kern="1200" dirty="0" smtClean="0">
                <a:solidFill>
                  <a:schemeClr val="tx1"/>
                </a:solidFill>
                <a:effectLst/>
                <a:latin typeface="+mn-lt"/>
                <a:ea typeface="+mn-ea"/>
                <a:cs typeface="+mn-cs"/>
              </a:rPr>
              <a:t>) </a:t>
            </a:r>
            <a:r>
              <a:rPr lang="zh-CN" altLang="en-US" sz="1200" b="1" i="0" kern="1200" dirty="0" smtClean="0">
                <a:solidFill>
                  <a:schemeClr val="tx1"/>
                </a:solidFill>
                <a:effectLst/>
                <a:latin typeface="+mn-lt"/>
                <a:ea typeface="+mn-ea"/>
                <a:cs typeface="+mn-cs"/>
              </a:rPr>
              <a:t>的手段是 </a:t>
            </a:r>
            <a:r>
              <a:rPr lang="en-US" altLang="zh-CN" sz="1200" b="1" i="0" kern="1200" dirty="0" smtClean="0">
                <a:solidFill>
                  <a:schemeClr val="tx1"/>
                </a:solidFill>
                <a:effectLst/>
                <a:latin typeface="+mn-lt"/>
                <a:ea typeface="+mn-ea"/>
                <a:cs typeface="+mn-cs"/>
              </a:rPr>
              <a:t>policy</a:t>
            </a:r>
            <a:r>
              <a:rPr lang="zh-CN" altLang="en-US" sz="1200" b="1" i="0" kern="1200" dirty="0" smtClean="0">
                <a:solidFill>
                  <a:schemeClr val="tx1"/>
                </a:solidFill>
                <a:effectLst/>
                <a:latin typeface="+mn-lt"/>
                <a:ea typeface="+mn-ea"/>
                <a:cs typeface="+mn-cs"/>
              </a:rPr>
              <a:t> 政策，而非通过利用电脑超越人的“手速”优势来获胜</a:t>
            </a:r>
            <a:endParaRPr lang="en-US" altLang="zh-CN" sz="1200" b="1" i="0" kern="1200" dirty="0" smtClean="0">
              <a:solidFill>
                <a:schemeClr val="tx1"/>
              </a:solidFill>
              <a:effectLst/>
              <a:latin typeface="+mn-lt"/>
              <a:ea typeface="+mn-ea"/>
              <a:cs typeface="+mn-cs"/>
            </a:endParaRPr>
          </a:p>
          <a:p>
            <a:r>
              <a:rPr lang="zh-CN" altLang="en-US" sz="1200" dirty="0" smtClean="0">
                <a:solidFill>
                  <a:schemeClr val="bg1"/>
                </a:solidFill>
                <a:latin typeface="微软雅黑" charset="-122"/>
              </a:rPr>
              <a:t>“</a:t>
            </a:r>
            <a:r>
              <a:rPr lang="de-DE" altLang="zh-CN" sz="1200" dirty="0" smtClean="0">
                <a:solidFill>
                  <a:schemeClr val="bg1"/>
                </a:solidFill>
                <a:latin typeface="微软雅黑" charset="-122"/>
              </a:rPr>
              <a:t>Actions Per Minute”</a:t>
            </a:r>
            <a:r>
              <a:rPr lang="zh-CN" altLang="en-US" sz="1200" b="0" i="0" kern="1200" dirty="0" smtClean="0">
                <a:solidFill>
                  <a:schemeClr val="tx1"/>
                </a:solidFill>
                <a:effectLst/>
                <a:latin typeface="+mn-lt"/>
                <a:ea typeface="+mn-ea"/>
                <a:cs typeface="+mn-cs"/>
              </a:rPr>
              <a:t>每分钟的按键率</a:t>
            </a:r>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6</a:t>
            </a:fld>
            <a:endParaRPr kumimoji="1" lang="zh-CN" altLang="en-US"/>
          </a:p>
        </p:txBody>
      </p:sp>
    </p:spTree>
    <p:extLst>
      <p:ext uri="{BB962C8B-B14F-4D97-AF65-F5344CB8AC3E}">
        <p14:creationId xmlns:p14="http://schemas.microsoft.com/office/powerpoint/2010/main" val="171617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7</a:t>
            </a:fld>
            <a:endParaRPr kumimoji="1" lang="zh-CN" altLang="en-US"/>
          </a:p>
        </p:txBody>
      </p:sp>
    </p:spTree>
    <p:extLst>
      <p:ext uri="{BB962C8B-B14F-4D97-AF65-F5344CB8AC3E}">
        <p14:creationId xmlns:p14="http://schemas.microsoft.com/office/powerpoint/2010/main" val="1895459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chemeClr val="bg1"/>
                </a:solidFill>
              </a:rPr>
              <a:t>在只考虑对一个</a:t>
            </a:r>
            <a:r>
              <a:rPr lang="en-US" altLang="zh-CN" dirty="0" smtClean="0">
                <a:solidFill>
                  <a:schemeClr val="bg1"/>
                </a:solidFill>
              </a:rPr>
              <a:t>AI(agent)</a:t>
            </a:r>
            <a:r>
              <a:rPr lang="zh-CN" altLang="en-US" dirty="0" smtClean="0">
                <a:solidFill>
                  <a:schemeClr val="bg1"/>
                </a:solidFill>
              </a:rPr>
              <a:t>做强化学习调教的情况下（实际情况是</a:t>
            </a:r>
            <a:r>
              <a:rPr lang="en-US" altLang="zh-CN" b="1" dirty="0" smtClean="0">
                <a:solidFill>
                  <a:schemeClr val="bg1"/>
                </a:solidFill>
              </a:rPr>
              <a:t>multi-agent</a:t>
            </a:r>
            <a:r>
              <a:rPr lang="zh-CN" altLang="en-US" b="1" dirty="0" smtClean="0">
                <a:solidFill>
                  <a:schemeClr val="bg1"/>
                </a:solidFill>
              </a:rPr>
              <a:t> </a:t>
            </a:r>
            <a:r>
              <a:rPr lang="en-US" altLang="zh-CN" b="1" dirty="0" smtClean="0">
                <a:solidFill>
                  <a:schemeClr val="bg1"/>
                </a:solidFill>
              </a:rPr>
              <a:t>system, </a:t>
            </a:r>
            <a:r>
              <a:rPr lang="zh-CN" altLang="en-US" b="1" dirty="0" smtClean="0">
                <a:solidFill>
                  <a:schemeClr val="bg1"/>
                </a:solidFill>
              </a:rPr>
              <a:t>需要协作和群体智慧</a:t>
            </a:r>
            <a:r>
              <a:rPr lang="zh-CN" altLang="en-US" dirty="0" smtClean="0">
                <a:solidFill>
                  <a:schemeClr val="bg1"/>
                </a:solidFill>
              </a:rPr>
              <a:t>），需要定义好：</a:t>
            </a:r>
            <a:r>
              <a:rPr lang="en-US" altLang="zh-CN" sz="1200" b="1" i="0" kern="1200" dirty="0" smtClean="0">
                <a:solidFill>
                  <a:schemeClr val="tx1"/>
                </a:solidFill>
                <a:effectLst/>
                <a:latin typeface="+mn-lt"/>
                <a:ea typeface="+mn-ea"/>
                <a:cs typeface="+mn-cs"/>
              </a:rPr>
              <a:t>Environment, agent state</a:t>
            </a:r>
            <a:endParaRPr lang="en-US" altLang="zh-CN" dirty="0" smtClean="0">
              <a:solidFill>
                <a:schemeClr val="bg1"/>
              </a:solidFill>
              <a:latin typeface="微软雅黑" panose="020B0503020204020204" pitchFamily="34" charset="-122"/>
              <a:ea typeface="微软雅黑" panose="020B0503020204020204" pitchFamily="34" charset="-122"/>
            </a:endParaRPr>
          </a:p>
          <a:p>
            <a:r>
              <a:rPr lang="zh-CN" altLang="en-US" sz="1200" b="0" i="0" kern="1200" dirty="0" smtClean="0">
                <a:solidFill>
                  <a:schemeClr val="tx1"/>
                </a:solidFill>
                <a:effectLst/>
                <a:latin typeface="+mn-lt"/>
                <a:ea typeface="+mn-ea"/>
                <a:cs typeface="+mn-cs"/>
              </a:rPr>
              <a:t>传统适合</a:t>
            </a:r>
            <a:r>
              <a:rPr lang="en-US" altLang="zh-CN" sz="1200" b="0" i="0" kern="1200" dirty="0" smtClean="0">
                <a:solidFill>
                  <a:schemeClr val="tx1"/>
                </a:solidFill>
                <a:effectLst/>
                <a:latin typeface="+mn-lt"/>
                <a:ea typeface="+mn-ea"/>
                <a:cs typeface="+mn-cs"/>
              </a:rPr>
              <a:t>RL</a:t>
            </a:r>
            <a:r>
              <a:rPr lang="zh-CN" altLang="en-US" sz="1200" b="0" i="0" kern="1200" dirty="0" smtClean="0">
                <a:solidFill>
                  <a:schemeClr val="tx1"/>
                </a:solidFill>
                <a:effectLst/>
                <a:latin typeface="+mn-lt"/>
                <a:ea typeface="+mn-ea"/>
                <a:cs typeface="+mn-cs"/>
              </a:rPr>
              <a:t>的简单游戏例如“</a:t>
            </a:r>
            <a:r>
              <a:rPr lang="en-US" altLang="zh-CN" sz="1200" b="0" i="0" kern="1200" dirty="0" smtClean="0">
                <a:solidFill>
                  <a:schemeClr val="tx1"/>
                </a:solidFill>
                <a:effectLst/>
                <a:latin typeface="+mn-lt"/>
                <a:ea typeface="+mn-ea"/>
                <a:cs typeface="+mn-cs"/>
              </a:rPr>
              <a:t>Cart Pole”</a:t>
            </a:r>
            <a:r>
              <a:rPr lang="zh-CN" altLang="en-US" sz="1200" b="0" i="0" kern="1200" dirty="0" smtClean="0">
                <a:solidFill>
                  <a:schemeClr val="tx1"/>
                </a:solidFill>
                <a:effectLst/>
                <a:latin typeface="+mn-lt"/>
                <a:ea typeface="+mn-ea"/>
                <a:cs typeface="+mn-cs"/>
              </a:rPr>
              <a:t>，甚至“ </a:t>
            </a:r>
            <a:r>
              <a:rPr lang="en-US" altLang="zh-CN" sz="1200" b="0" i="0" kern="1200" dirty="0" smtClean="0">
                <a:solidFill>
                  <a:schemeClr val="tx1"/>
                </a:solidFill>
                <a:effectLst/>
                <a:latin typeface="+mn-lt"/>
                <a:ea typeface="+mn-ea"/>
                <a:cs typeface="+mn-cs"/>
              </a:rPr>
              <a:t>Flappy Bird”</a:t>
            </a:r>
            <a:r>
              <a:rPr lang="zh-CN" altLang="en-US" sz="1200" b="0" i="0" kern="1200" dirty="0" smtClean="0">
                <a:solidFill>
                  <a:schemeClr val="tx1"/>
                </a:solidFill>
                <a:effectLst/>
                <a:latin typeface="+mn-lt"/>
                <a:ea typeface="+mn-ea"/>
                <a:cs typeface="+mn-cs"/>
              </a:rPr>
              <a:t>，他们的时空抽象化都是简单的，且对于</a:t>
            </a:r>
            <a:r>
              <a:rPr lang="en-US" altLang="zh-CN" sz="1200" b="0" i="0" kern="1200" dirty="0" smtClean="0">
                <a:solidFill>
                  <a:schemeClr val="tx1"/>
                </a:solidFill>
                <a:effectLst/>
                <a:latin typeface="+mn-lt"/>
                <a:ea typeface="+mn-ea"/>
                <a:cs typeface="+mn-cs"/>
              </a:rPr>
              <a:t>goal</a:t>
            </a:r>
            <a:r>
              <a:rPr lang="zh-CN" altLang="en-US" sz="1200" b="0" i="0" kern="1200" dirty="0" smtClean="0">
                <a:solidFill>
                  <a:schemeClr val="tx1"/>
                </a:solidFill>
                <a:effectLst/>
                <a:latin typeface="+mn-lt"/>
                <a:ea typeface="+mn-ea"/>
                <a:cs typeface="+mn-cs"/>
              </a:rPr>
              <a:t>（目标），其</a:t>
            </a:r>
            <a:r>
              <a:rPr lang="en-US" altLang="zh-CN" sz="1200" b="0" i="0" kern="1200" dirty="0" smtClean="0">
                <a:solidFill>
                  <a:schemeClr val="tx1"/>
                </a:solidFill>
                <a:effectLst/>
                <a:latin typeface="+mn-lt"/>
                <a:ea typeface="+mn-ea"/>
                <a:cs typeface="+mn-cs"/>
              </a:rPr>
              <a:t>environment </a:t>
            </a:r>
            <a:r>
              <a:rPr lang="zh-CN" altLang="en-US" sz="1200" b="0" i="0" kern="1200" dirty="0" smtClean="0">
                <a:solidFill>
                  <a:schemeClr val="tx1"/>
                </a:solidFill>
                <a:effectLst/>
                <a:latin typeface="+mn-lt"/>
                <a:ea typeface="+mn-ea"/>
                <a:cs typeface="+mn-cs"/>
              </a:rPr>
              <a:t>是 </a:t>
            </a:r>
            <a:r>
              <a:rPr lang="en-US" altLang="zh-CN" sz="1200" b="0" i="0" kern="1200" dirty="0" smtClean="0">
                <a:solidFill>
                  <a:schemeClr val="tx1"/>
                </a:solidFill>
                <a:effectLst/>
                <a:latin typeface="+mn-lt"/>
                <a:ea typeface="+mn-ea"/>
                <a:cs typeface="+mn-cs"/>
              </a:rPr>
              <a:t>fully</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observable</a:t>
            </a:r>
            <a:r>
              <a:rPr lang="zh-CN" altLang="en-US" sz="1200" b="0" i="0" kern="1200" dirty="0" smtClean="0">
                <a:solidFill>
                  <a:schemeClr val="tx1"/>
                </a:solidFill>
                <a:effectLst/>
                <a:latin typeface="+mn-lt"/>
                <a:ea typeface="+mn-ea"/>
                <a:cs typeface="+mn-cs"/>
              </a:rPr>
              <a:t>（完全可观察的）。</a:t>
            </a:r>
            <a:endParaRPr lang="en-US" altLang="zh-CN" sz="1200" b="0" i="0" kern="1200" dirty="0" smtClean="0">
              <a:solidFill>
                <a:schemeClr val="tx1"/>
              </a:solidFill>
              <a:effectLst/>
              <a:latin typeface="+mn-lt"/>
              <a:ea typeface="+mn-ea"/>
              <a:cs typeface="+mn-cs"/>
            </a:endParaRPr>
          </a:p>
          <a:p>
            <a:r>
              <a:rPr lang="en-US" altLang="zh-CN" dirty="0" smtClean="0">
                <a:solidFill>
                  <a:schemeClr val="bg1"/>
                </a:solidFill>
              </a:rPr>
              <a:t>2-D matrix</a:t>
            </a:r>
            <a:r>
              <a:rPr lang="zh-CN" altLang="en-US" dirty="0" smtClean="0">
                <a:solidFill>
                  <a:schemeClr val="bg1"/>
                </a:solidFill>
              </a:rPr>
              <a:t>二维矩阵</a:t>
            </a:r>
            <a:endParaRPr lang="en-US" altLang="zh-CN" dirty="0" smtClean="0">
              <a:solidFill>
                <a:schemeClr val="bg1"/>
              </a:solidFill>
            </a:endParaRPr>
          </a:p>
          <a:p>
            <a:r>
              <a:rPr lang="zh-CN" altLang="en-US" sz="1200" b="0" i="0" kern="1200" dirty="0" smtClean="0">
                <a:solidFill>
                  <a:schemeClr val="tx1"/>
                </a:solidFill>
                <a:effectLst/>
                <a:latin typeface="+mn-lt"/>
                <a:ea typeface="+mn-ea"/>
                <a:cs typeface="+mn-cs"/>
              </a:rPr>
              <a:t>深度</a:t>
            </a:r>
            <a:r>
              <a:rPr lang="en-US" altLang="zh-CN" sz="1200" b="0" i="0" kern="1200" dirty="0" smtClean="0">
                <a:solidFill>
                  <a:schemeClr val="tx1"/>
                </a:solidFill>
                <a:effectLst/>
                <a:latin typeface="+mn-lt"/>
                <a:ea typeface="+mn-ea"/>
                <a:cs typeface="+mn-cs"/>
              </a:rPr>
              <a:t>Q</a:t>
            </a:r>
            <a:r>
              <a:rPr lang="zh-CN" altLang="en-US" sz="1200" b="0" i="0" kern="1200" dirty="0" smtClean="0">
                <a:solidFill>
                  <a:schemeClr val="tx1"/>
                </a:solidFill>
                <a:effectLst/>
                <a:latin typeface="+mn-lt"/>
                <a:ea typeface="+mn-ea"/>
                <a:cs typeface="+mn-cs"/>
              </a:rPr>
              <a:t>学习（</a:t>
            </a:r>
            <a:r>
              <a:rPr lang="en-US" altLang="zh-CN" sz="1200" b="0" i="0" kern="1200" dirty="0" smtClean="0">
                <a:solidFill>
                  <a:schemeClr val="tx1"/>
                </a:solidFill>
                <a:effectLst/>
                <a:latin typeface="+mn-lt"/>
                <a:ea typeface="+mn-ea"/>
                <a:cs typeface="+mn-cs"/>
              </a:rPr>
              <a:t>Deep Q-learning</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DQN</a:t>
            </a:r>
            <a:r>
              <a:rPr lang="zh-CN" altLang="en-US" sz="1200" b="0" i="0" kern="1200" dirty="0" smtClean="0">
                <a:solidFill>
                  <a:schemeClr val="tx1"/>
                </a:solidFill>
                <a:effectLst/>
                <a:latin typeface="+mn-lt"/>
                <a:ea typeface="+mn-ea"/>
                <a:cs typeface="+mn-cs"/>
              </a:rPr>
              <a:t>）是基于增强学习中的</a:t>
            </a:r>
            <a:r>
              <a:rPr lang="en-US" altLang="zh-CN" sz="1200" b="0" i="0" kern="1200" dirty="0" smtClean="0">
                <a:solidFill>
                  <a:schemeClr val="tx1"/>
                </a:solidFill>
                <a:effectLst/>
                <a:latin typeface="+mn-lt"/>
                <a:ea typeface="+mn-ea"/>
                <a:cs typeface="+mn-cs"/>
              </a:rPr>
              <a:t>Q</a:t>
            </a:r>
            <a:r>
              <a:rPr lang="zh-CN" altLang="en-US" sz="1200" b="0" i="0" kern="1200" dirty="0" smtClean="0">
                <a:solidFill>
                  <a:schemeClr val="tx1"/>
                </a:solidFill>
                <a:effectLst/>
                <a:latin typeface="+mn-lt"/>
                <a:ea typeface="+mn-ea"/>
                <a:cs typeface="+mn-cs"/>
              </a:rPr>
              <a:t>学习（</a:t>
            </a:r>
            <a:r>
              <a:rPr lang="en-US" altLang="zh-CN" sz="1200" b="0" i="0" kern="1200" dirty="0" smtClean="0">
                <a:solidFill>
                  <a:schemeClr val="tx1"/>
                </a:solidFill>
                <a:effectLst/>
                <a:latin typeface="+mn-lt"/>
                <a:ea typeface="+mn-ea"/>
                <a:cs typeface="+mn-cs"/>
              </a:rPr>
              <a:t>Q-learning</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DQN=CNN +Q-learning</a:t>
            </a:r>
          </a:p>
          <a:p>
            <a:r>
              <a:rPr kumimoji="1" lang="en-US" altLang="zh-CN" sz="1200" b="0" i="0" kern="1200" dirty="0" smtClean="0">
                <a:solidFill>
                  <a:schemeClr val="tx1"/>
                </a:solidFill>
                <a:effectLst/>
                <a:latin typeface="+mn-lt"/>
                <a:ea typeface="+mn-ea"/>
                <a:cs typeface="+mn-cs"/>
              </a:rPr>
              <a:t>CNN</a:t>
            </a:r>
            <a:r>
              <a:rPr kumimoji="1" lang="zh-CN" altLang="en-US" sz="1200" b="0" i="0" kern="1200" dirty="0" smtClean="0">
                <a:solidFill>
                  <a:schemeClr val="tx1"/>
                </a:solidFill>
                <a:effectLst/>
                <a:latin typeface="+mn-lt"/>
                <a:ea typeface="+mn-ea"/>
                <a:cs typeface="+mn-cs"/>
              </a:rPr>
              <a:t>循环神经网络</a:t>
            </a:r>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8</a:t>
            </a:fld>
            <a:endParaRPr kumimoji="1" lang="zh-CN" altLang="en-US"/>
          </a:p>
        </p:txBody>
      </p:sp>
    </p:spTree>
    <p:extLst>
      <p:ext uri="{BB962C8B-B14F-4D97-AF65-F5344CB8AC3E}">
        <p14:creationId xmlns:p14="http://schemas.microsoft.com/office/powerpoint/2010/main" val="1513495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solidFill>
                  <a:schemeClr val="bg1"/>
                </a:solidFill>
              </a:rPr>
              <a:t>Feature</a:t>
            </a:r>
            <a:r>
              <a:rPr lang="zh-CN" altLang="en-US" dirty="0" smtClean="0">
                <a:solidFill>
                  <a:schemeClr val="bg1"/>
                </a:solidFill>
              </a:rPr>
              <a:t>特征</a:t>
            </a:r>
            <a:endParaRPr lang="en-US" altLang="zh-CN" dirty="0" smtClean="0">
              <a:solidFill>
                <a:schemeClr val="bg1"/>
              </a:solidFill>
            </a:endParaRPr>
          </a:p>
          <a:p>
            <a:r>
              <a:rPr lang="en-US" altLang="zh-CN" dirty="0" err="1" smtClean="0">
                <a:solidFill>
                  <a:schemeClr val="bg1"/>
                </a:solidFill>
              </a:rPr>
              <a:t>DeepMind</a:t>
            </a:r>
            <a:r>
              <a:rPr lang="zh-CN" altLang="en-US" dirty="0" smtClean="0">
                <a:solidFill>
                  <a:schemeClr val="bg1"/>
                </a:solidFill>
              </a:rPr>
              <a:t>团队。</a:t>
            </a:r>
            <a:r>
              <a:rPr lang="zh-CN" altLang="en-US" sz="1200" b="0" i="0" kern="1200" dirty="0" smtClean="0">
                <a:solidFill>
                  <a:schemeClr val="tx1"/>
                </a:solidFill>
                <a:effectLst/>
                <a:latin typeface="+mn-lt"/>
                <a:ea typeface="+mn-ea"/>
                <a:cs typeface="+mn-cs"/>
              </a:rPr>
              <a:t>低分辨率的</a:t>
            </a:r>
            <a:r>
              <a:rPr lang="en-US" altLang="zh-CN" sz="1200" b="0" i="0" kern="1200" dirty="0" smtClean="0">
                <a:solidFill>
                  <a:schemeClr val="tx1"/>
                </a:solidFill>
                <a:effectLst/>
                <a:latin typeface="+mn-lt"/>
                <a:ea typeface="+mn-ea"/>
                <a:cs typeface="+mn-cs"/>
              </a:rPr>
              <a:t>RGB</a:t>
            </a:r>
            <a:r>
              <a:rPr lang="zh-CN" altLang="en-US" sz="1200" b="0" i="0" kern="1200" dirty="0" smtClean="0">
                <a:solidFill>
                  <a:schemeClr val="tx1"/>
                </a:solidFill>
                <a:effectLst/>
                <a:latin typeface="+mn-lt"/>
                <a:ea typeface="+mn-ea"/>
                <a:cs typeface="+mn-cs"/>
              </a:rPr>
              <a:t>图像数据的地图和小地图</a:t>
            </a:r>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9</a:t>
            </a:fld>
            <a:endParaRPr kumimoji="1" lang="zh-CN" altLang="en-US"/>
          </a:p>
        </p:txBody>
      </p:sp>
    </p:spTree>
    <p:extLst>
      <p:ext uri="{BB962C8B-B14F-4D97-AF65-F5344CB8AC3E}">
        <p14:creationId xmlns:p14="http://schemas.microsoft.com/office/powerpoint/2010/main" val="409593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不同于传统适合</a:t>
            </a:r>
            <a:r>
              <a:rPr lang="en-US" altLang="zh-CN" sz="1200" b="0" i="0" kern="1200" dirty="0" smtClean="0">
                <a:solidFill>
                  <a:schemeClr val="tx1"/>
                </a:solidFill>
                <a:effectLst/>
                <a:latin typeface="+mn-lt"/>
                <a:ea typeface="+mn-ea"/>
                <a:cs typeface="+mn-cs"/>
              </a:rPr>
              <a:t>RL</a:t>
            </a:r>
            <a:r>
              <a:rPr lang="zh-CN" altLang="en-US" sz="1200" b="0" i="0" kern="1200" dirty="0" smtClean="0">
                <a:solidFill>
                  <a:schemeClr val="tx1"/>
                </a:solidFill>
                <a:effectLst/>
                <a:latin typeface="+mn-lt"/>
                <a:ea typeface="+mn-ea"/>
                <a:cs typeface="+mn-cs"/>
              </a:rPr>
              <a:t>的简单游戏，如 “</a:t>
            </a:r>
            <a:r>
              <a:rPr lang="en-US" altLang="zh-CN" sz="1200" b="0" i="0" kern="1200" dirty="0" smtClean="0">
                <a:solidFill>
                  <a:schemeClr val="tx1"/>
                </a:solidFill>
                <a:effectLst/>
                <a:latin typeface="+mn-lt"/>
                <a:ea typeface="+mn-ea"/>
                <a:cs typeface="+mn-cs"/>
              </a:rPr>
              <a:t>Flappy Bird”</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Flappy Bird</a:t>
            </a:r>
            <a:r>
              <a:rPr lang="zh-CN" altLang="en-US" sz="1200" b="0" i="0" kern="1200" dirty="0" smtClean="0">
                <a:solidFill>
                  <a:schemeClr val="tx1"/>
                </a:solidFill>
                <a:effectLst/>
                <a:latin typeface="+mn-lt"/>
                <a:ea typeface="+mn-ea"/>
                <a:cs typeface="+mn-cs"/>
              </a:rPr>
              <a:t>的</a:t>
            </a:r>
            <a:r>
              <a:rPr lang="en-US" altLang="zh-CN" sz="1200" b="0" i="0" kern="1200" dirty="0" smtClean="0">
                <a:solidFill>
                  <a:schemeClr val="tx1"/>
                </a:solidFill>
                <a:effectLst/>
                <a:latin typeface="+mn-lt"/>
                <a:ea typeface="+mn-ea"/>
                <a:cs typeface="+mn-cs"/>
              </a:rPr>
              <a:t>action</a:t>
            </a:r>
            <a:r>
              <a:rPr lang="zh-CN" altLang="en-US" sz="1200" b="0" i="0" kern="1200" dirty="0" smtClean="0">
                <a:solidFill>
                  <a:schemeClr val="tx1"/>
                </a:solidFill>
                <a:effectLst/>
                <a:latin typeface="+mn-lt"/>
                <a:ea typeface="+mn-ea"/>
                <a:cs typeface="+mn-cs"/>
              </a:rPr>
              <a:t>只有左右或上下的移动。</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而类似王者荣耀这类游戏，其复杂之处在于</a:t>
            </a:r>
            <a:r>
              <a:rPr lang="en-US" altLang="zh-CN" sz="1200" b="1" i="0" kern="1200" dirty="0" smtClean="0">
                <a:solidFill>
                  <a:schemeClr val="tx1"/>
                </a:solidFill>
                <a:effectLst/>
                <a:latin typeface="+mn-lt"/>
                <a:ea typeface="+mn-ea"/>
                <a:cs typeface="+mn-cs"/>
              </a:rPr>
              <a:t>action </a:t>
            </a:r>
            <a:r>
              <a:rPr lang="zh-CN" altLang="en-US" sz="1200" b="1" i="0" kern="1200" dirty="0" smtClean="0">
                <a:solidFill>
                  <a:schemeClr val="tx1"/>
                </a:solidFill>
                <a:effectLst/>
                <a:latin typeface="+mn-lt"/>
                <a:ea typeface="+mn-ea"/>
                <a:cs typeface="+mn-cs"/>
              </a:rPr>
              <a:t>多</a:t>
            </a:r>
            <a:r>
              <a:rPr lang="zh-CN" altLang="en-US" sz="1200" b="0" i="0" kern="1200" dirty="0" smtClean="0">
                <a:solidFill>
                  <a:schemeClr val="tx1"/>
                </a:solidFill>
                <a:effectLst/>
                <a:latin typeface="+mn-lt"/>
                <a:ea typeface="+mn-ea"/>
                <a:cs typeface="+mn-cs"/>
              </a:rPr>
              <a:t>，例如基础的</a:t>
            </a:r>
            <a:r>
              <a:rPr lang="en-US" altLang="zh-CN" sz="1200" b="0" i="0" kern="1200" dirty="0" smtClean="0">
                <a:solidFill>
                  <a:schemeClr val="tx1"/>
                </a:solidFill>
                <a:effectLst/>
                <a:latin typeface="+mn-lt"/>
                <a:ea typeface="+mn-ea"/>
                <a:cs typeface="+mn-cs"/>
              </a:rPr>
              <a:t>action</a:t>
            </a:r>
            <a:r>
              <a:rPr lang="zh-CN" altLang="en-US" sz="1200" b="0" i="0" kern="1200" dirty="0" smtClean="0">
                <a:solidFill>
                  <a:schemeClr val="tx1"/>
                </a:solidFill>
                <a:effectLst/>
                <a:latin typeface="+mn-lt"/>
                <a:ea typeface="+mn-ea"/>
                <a:cs typeface="+mn-cs"/>
              </a:rPr>
              <a:t>：移动类的有</a:t>
            </a:r>
            <a:r>
              <a:rPr lang="en-US" altLang="zh-CN" sz="1200" b="0" i="0" kern="1200" dirty="0" smtClean="0">
                <a:solidFill>
                  <a:schemeClr val="tx1"/>
                </a:solidFill>
                <a:effectLst/>
                <a:latin typeface="+mn-lt"/>
                <a:ea typeface="+mn-ea"/>
                <a:cs typeface="+mn-cs"/>
              </a:rPr>
              <a:t>8</a:t>
            </a:r>
            <a:r>
              <a:rPr lang="zh-CN" altLang="en-US" sz="1200" b="0" i="0" kern="1200" dirty="0" smtClean="0">
                <a:solidFill>
                  <a:schemeClr val="tx1"/>
                </a:solidFill>
                <a:effectLst/>
                <a:latin typeface="+mn-lt"/>
                <a:ea typeface="+mn-ea"/>
                <a:cs typeface="+mn-cs"/>
              </a:rPr>
              <a:t>个移动方向，还有普通攻击类、使用技能类、买卖物品、使用物品等。</a:t>
            </a:r>
            <a:endParaRPr lang="en-US" altLang="zh-CN" sz="1200" b="0" i="0" kern="1200" dirty="0" smtClean="0">
              <a:solidFill>
                <a:schemeClr val="tx1"/>
              </a:solidFill>
              <a:effectLst/>
              <a:latin typeface="+mn-lt"/>
              <a:ea typeface="+mn-ea"/>
              <a:cs typeface="+mn-cs"/>
            </a:endParaRPr>
          </a:p>
          <a:p>
            <a:r>
              <a:rPr lang="zh-CN" altLang="en-US" sz="1200" b="1" i="0" kern="1200" dirty="0" smtClean="0">
                <a:solidFill>
                  <a:schemeClr val="tx1"/>
                </a:solidFill>
                <a:effectLst/>
                <a:latin typeface="+mn-lt"/>
                <a:ea typeface="+mn-ea"/>
                <a:cs typeface="+mn-cs"/>
              </a:rPr>
              <a:t>看起来基础的 </a:t>
            </a:r>
            <a:r>
              <a:rPr lang="en-US" altLang="zh-CN" sz="1200" b="1" i="0" kern="1200" dirty="0" smtClean="0">
                <a:solidFill>
                  <a:schemeClr val="tx1"/>
                </a:solidFill>
                <a:effectLst/>
                <a:latin typeface="+mn-lt"/>
                <a:ea typeface="+mn-ea"/>
                <a:cs typeface="+mn-cs"/>
              </a:rPr>
              <a:t>action </a:t>
            </a:r>
            <a:r>
              <a:rPr lang="zh-CN" altLang="en-US" sz="1200" b="1" i="0" kern="1200" dirty="0" smtClean="0">
                <a:solidFill>
                  <a:schemeClr val="tx1"/>
                </a:solidFill>
                <a:effectLst/>
                <a:latin typeface="+mn-lt"/>
                <a:ea typeface="+mn-ea"/>
                <a:cs typeface="+mn-cs"/>
              </a:rPr>
              <a:t>的个数也不是很多，怎么说</a:t>
            </a:r>
            <a:r>
              <a:rPr lang="en-US" altLang="zh-CN" sz="1200" b="1" i="0" kern="1200" dirty="0" smtClean="0">
                <a:solidFill>
                  <a:schemeClr val="tx1"/>
                </a:solidFill>
                <a:effectLst/>
                <a:latin typeface="+mn-lt"/>
                <a:ea typeface="+mn-ea"/>
                <a:cs typeface="+mn-cs"/>
              </a:rPr>
              <a:t>action</a:t>
            </a:r>
            <a:r>
              <a:rPr lang="zh-CN" altLang="en-US" sz="1200" b="1" i="0" kern="1200" dirty="0" smtClean="0">
                <a:solidFill>
                  <a:schemeClr val="tx1"/>
                </a:solidFill>
                <a:effectLst/>
                <a:latin typeface="+mn-lt"/>
                <a:ea typeface="+mn-ea"/>
                <a:cs typeface="+mn-cs"/>
              </a:rPr>
              <a:t>多呢？</a:t>
            </a:r>
            <a:endParaRPr lang="zh-CN" altLang="en-US" sz="1200" b="0" i="0" kern="1200" dirty="0" smtClean="0">
              <a:solidFill>
                <a:schemeClr val="tx1"/>
              </a:solidFill>
              <a:effectLst/>
              <a:latin typeface="+mn-lt"/>
              <a:ea typeface="+mn-ea"/>
              <a:cs typeface="+mn-cs"/>
            </a:endParaRPr>
          </a:p>
          <a:p>
            <a:r>
              <a:rPr lang="zh-CN" altLang="en-US" dirty="0" smtClean="0"/>
              <a:t/>
            </a:r>
            <a:br>
              <a:rPr lang="zh-CN" altLang="en-US" dirty="0" smtClean="0"/>
            </a:br>
            <a:endParaRPr kumimoji="1" lang="zh-CN" altLang="en-US" dirty="0"/>
          </a:p>
        </p:txBody>
      </p:sp>
      <p:sp>
        <p:nvSpPr>
          <p:cNvPr id="4" name="幻灯片编号占位符 3"/>
          <p:cNvSpPr>
            <a:spLocks noGrp="1"/>
          </p:cNvSpPr>
          <p:nvPr>
            <p:ph type="sldNum" sz="quarter" idx="10"/>
          </p:nvPr>
        </p:nvSpPr>
        <p:spPr/>
        <p:txBody>
          <a:bodyPr/>
          <a:lstStyle/>
          <a:p>
            <a:fld id="{BF5FA9A0-6BB1-1A43-B1EE-650DB909E5EE}" type="slidenum">
              <a:rPr kumimoji="1" lang="zh-CN" altLang="en-US" smtClean="0"/>
              <a:t>10</a:t>
            </a:fld>
            <a:endParaRPr kumimoji="1" lang="zh-CN" altLang="en-US"/>
          </a:p>
        </p:txBody>
      </p:sp>
    </p:spTree>
    <p:extLst>
      <p:ext uri="{BB962C8B-B14F-4D97-AF65-F5344CB8AC3E}">
        <p14:creationId xmlns:p14="http://schemas.microsoft.com/office/powerpoint/2010/main" val="843017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office.msn.com.cn/Template/Home.shtml" TargetMode="External"/><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7" name="矩形 1"/>
          <p:cNvSpPr/>
          <p:nvPr userDrawn="1"/>
        </p:nvSpPr>
        <p:spPr>
          <a:xfrm>
            <a:off x="-152399" y="1719016"/>
            <a:ext cx="8458200" cy="1441240"/>
          </a:xfrm>
          <a:custGeom>
            <a:avLst/>
            <a:gdLst>
              <a:gd name="connsiteX0" fmla="*/ 0 w 6819900"/>
              <a:gd name="connsiteY0" fmla="*/ 0 h 1422190"/>
              <a:gd name="connsiteX1" fmla="*/ 6819900 w 6819900"/>
              <a:gd name="connsiteY1" fmla="*/ 0 h 1422190"/>
              <a:gd name="connsiteX2" fmla="*/ 6819900 w 6819900"/>
              <a:gd name="connsiteY2" fmla="*/ 1422190 h 1422190"/>
              <a:gd name="connsiteX3" fmla="*/ 0 w 6819900"/>
              <a:gd name="connsiteY3" fmla="*/ 1422190 h 1422190"/>
              <a:gd name="connsiteX4" fmla="*/ 0 w 6819900"/>
              <a:gd name="connsiteY4" fmla="*/ 0 h 1422190"/>
              <a:gd name="connsiteX0" fmla="*/ 0 w 8458200"/>
              <a:gd name="connsiteY0" fmla="*/ 0 h 1441240"/>
              <a:gd name="connsiteX1" fmla="*/ 6819900 w 8458200"/>
              <a:gd name="connsiteY1" fmla="*/ 0 h 1441240"/>
              <a:gd name="connsiteX2" fmla="*/ 8458200 w 8458200"/>
              <a:gd name="connsiteY2" fmla="*/ 1441240 h 1441240"/>
              <a:gd name="connsiteX3" fmla="*/ 0 w 8458200"/>
              <a:gd name="connsiteY3" fmla="*/ 1422190 h 1441240"/>
              <a:gd name="connsiteX4" fmla="*/ 0 w 8458200"/>
              <a:gd name="connsiteY4" fmla="*/ 0 h 1441240"/>
              <a:gd name="connsiteX0" fmla="*/ 0 w 8458200"/>
              <a:gd name="connsiteY0" fmla="*/ 0 h 1441240"/>
              <a:gd name="connsiteX1" fmla="*/ 6819900 w 8458200"/>
              <a:gd name="connsiteY1" fmla="*/ 342900 h 1441240"/>
              <a:gd name="connsiteX2" fmla="*/ 8458200 w 8458200"/>
              <a:gd name="connsiteY2" fmla="*/ 1441240 h 1441240"/>
              <a:gd name="connsiteX3" fmla="*/ 0 w 8458200"/>
              <a:gd name="connsiteY3" fmla="*/ 1422190 h 1441240"/>
              <a:gd name="connsiteX4" fmla="*/ 0 w 8458200"/>
              <a:gd name="connsiteY4" fmla="*/ 0 h 1441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8200" h="1441240">
                <a:moveTo>
                  <a:pt x="0" y="0"/>
                </a:moveTo>
                <a:lnTo>
                  <a:pt x="6819900" y="342900"/>
                </a:lnTo>
                <a:lnTo>
                  <a:pt x="8458200" y="1441240"/>
                </a:lnTo>
                <a:lnTo>
                  <a:pt x="0" y="1422190"/>
                </a:lnTo>
                <a:lnTo>
                  <a:pt x="0" y="0"/>
                </a:lnTo>
                <a:close/>
              </a:path>
            </a:pathLst>
          </a:cu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91436" tIns="45718" rIns="91436" bIns="45718" rtlCol="0" anchor="ctr"/>
          <a:lstStyle/>
          <a:p>
            <a:pPr algn="ctr"/>
            <a:endParaRPr kumimoji="1" lang="zh-CN" altLang="en-US">
              <a:solidFill>
                <a:schemeClr val="bg1"/>
              </a:solidFill>
            </a:endParaRPr>
          </a:p>
        </p:txBody>
      </p:sp>
      <p:sp>
        <p:nvSpPr>
          <p:cNvPr id="8" name="矩形 2"/>
          <p:cNvSpPr/>
          <p:nvPr userDrawn="1"/>
        </p:nvSpPr>
        <p:spPr>
          <a:xfrm>
            <a:off x="-152399" y="3141206"/>
            <a:ext cx="5886603" cy="1422190"/>
          </a:xfrm>
          <a:custGeom>
            <a:avLst/>
            <a:gdLst>
              <a:gd name="connsiteX0" fmla="*/ 0 w 5315103"/>
              <a:gd name="connsiteY0" fmla="*/ 0 h 1422190"/>
              <a:gd name="connsiteX1" fmla="*/ 5315103 w 5315103"/>
              <a:gd name="connsiteY1" fmla="*/ 0 h 1422190"/>
              <a:gd name="connsiteX2" fmla="*/ 5315103 w 5315103"/>
              <a:gd name="connsiteY2" fmla="*/ 1422190 h 1422190"/>
              <a:gd name="connsiteX3" fmla="*/ 0 w 5315103"/>
              <a:gd name="connsiteY3" fmla="*/ 1422190 h 1422190"/>
              <a:gd name="connsiteX4" fmla="*/ 0 w 5315103"/>
              <a:gd name="connsiteY4" fmla="*/ 0 h 1422190"/>
              <a:gd name="connsiteX0" fmla="*/ 0 w 5886603"/>
              <a:gd name="connsiteY0" fmla="*/ 19050 h 1441240"/>
              <a:gd name="connsiteX1" fmla="*/ 5886603 w 5886603"/>
              <a:gd name="connsiteY1" fmla="*/ 0 h 1441240"/>
              <a:gd name="connsiteX2" fmla="*/ 5315103 w 5886603"/>
              <a:gd name="connsiteY2" fmla="*/ 1441240 h 1441240"/>
              <a:gd name="connsiteX3" fmla="*/ 0 w 5886603"/>
              <a:gd name="connsiteY3" fmla="*/ 1441240 h 1441240"/>
              <a:gd name="connsiteX4" fmla="*/ 0 w 5886603"/>
              <a:gd name="connsiteY4" fmla="*/ 19050 h 1441240"/>
              <a:gd name="connsiteX0" fmla="*/ 0 w 5886603"/>
              <a:gd name="connsiteY0" fmla="*/ 19050 h 1441240"/>
              <a:gd name="connsiteX1" fmla="*/ 5886603 w 5886603"/>
              <a:gd name="connsiteY1" fmla="*/ 0 h 1441240"/>
              <a:gd name="connsiteX2" fmla="*/ 5124603 w 5886603"/>
              <a:gd name="connsiteY2" fmla="*/ 1307890 h 1441240"/>
              <a:gd name="connsiteX3" fmla="*/ 0 w 5886603"/>
              <a:gd name="connsiteY3" fmla="*/ 1441240 h 1441240"/>
              <a:gd name="connsiteX4" fmla="*/ 0 w 5886603"/>
              <a:gd name="connsiteY4" fmla="*/ 19050 h 1441240"/>
              <a:gd name="connsiteX0" fmla="*/ 0 w 5867553"/>
              <a:gd name="connsiteY0" fmla="*/ 38100 h 1460290"/>
              <a:gd name="connsiteX1" fmla="*/ 5867553 w 5867553"/>
              <a:gd name="connsiteY1" fmla="*/ 0 h 1460290"/>
              <a:gd name="connsiteX2" fmla="*/ 5124603 w 5867553"/>
              <a:gd name="connsiteY2" fmla="*/ 1326940 h 1460290"/>
              <a:gd name="connsiteX3" fmla="*/ 0 w 5867553"/>
              <a:gd name="connsiteY3" fmla="*/ 1460290 h 1460290"/>
              <a:gd name="connsiteX4" fmla="*/ 0 w 5867553"/>
              <a:gd name="connsiteY4" fmla="*/ 38100 h 1460290"/>
              <a:gd name="connsiteX0" fmla="*/ 0 w 5886603"/>
              <a:gd name="connsiteY0" fmla="*/ 0 h 1422190"/>
              <a:gd name="connsiteX1" fmla="*/ 5886603 w 5886603"/>
              <a:gd name="connsiteY1" fmla="*/ 19050 h 1422190"/>
              <a:gd name="connsiteX2" fmla="*/ 5124603 w 5886603"/>
              <a:gd name="connsiteY2" fmla="*/ 1288840 h 1422190"/>
              <a:gd name="connsiteX3" fmla="*/ 0 w 5886603"/>
              <a:gd name="connsiteY3" fmla="*/ 1422190 h 1422190"/>
              <a:gd name="connsiteX4" fmla="*/ 0 w 5886603"/>
              <a:gd name="connsiteY4" fmla="*/ 0 h 1422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6603" h="1422190">
                <a:moveTo>
                  <a:pt x="0" y="0"/>
                </a:moveTo>
                <a:lnTo>
                  <a:pt x="5886603" y="19050"/>
                </a:lnTo>
                <a:lnTo>
                  <a:pt x="5124603" y="1288840"/>
                </a:lnTo>
                <a:lnTo>
                  <a:pt x="0" y="1422190"/>
                </a:lnTo>
                <a:lnTo>
                  <a:pt x="0" y="0"/>
                </a:lnTo>
                <a:close/>
              </a:path>
            </a:pathLst>
          </a:cu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91436" tIns="45718" rIns="91436" bIns="45718" rtlCol="0" anchor="ctr"/>
          <a:lstStyle/>
          <a:p>
            <a:pPr algn="ctr"/>
            <a:endParaRPr kumimoji="1" lang="zh-CN" altLang="en-US">
              <a:solidFill>
                <a:schemeClr val="bg1"/>
              </a:solidFill>
            </a:endParaRPr>
          </a:p>
        </p:txBody>
      </p:sp>
    </p:spTree>
    <p:extLst>
      <p:ext uri="{BB962C8B-B14F-4D97-AF65-F5344CB8AC3E}">
        <p14:creationId xmlns:p14="http://schemas.microsoft.com/office/powerpoint/2010/main" val="141372972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cxnSp>
        <p:nvCxnSpPr>
          <p:cNvPr id="3" name="直接连接符 2"/>
          <p:cNvCxnSpPr/>
          <p:nvPr userDrawn="1"/>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4" name="直接连接符 3"/>
          <p:cNvCxnSpPr/>
          <p:nvPr userDrawn="1"/>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6" name="文本占位符 5"/>
          <p:cNvSpPr>
            <a:spLocks noGrp="1"/>
          </p:cNvSpPr>
          <p:nvPr>
            <p:ph type="body" sz="quarter" idx="10" hasCustomPrompt="1"/>
          </p:nvPr>
        </p:nvSpPr>
        <p:spPr>
          <a:xfrm>
            <a:off x="4568248" y="477910"/>
            <a:ext cx="3213677" cy="568180"/>
          </a:xfrm>
          <a:prstGeom prst="rect">
            <a:avLst/>
          </a:prstGeom>
        </p:spPr>
        <p:txBody>
          <a:bodyPr/>
          <a:lstStyle>
            <a:lvl1pPr marL="0" indent="0">
              <a:buNone/>
              <a:defRPr b="1">
                <a:solidFill>
                  <a:schemeClr val="bg1"/>
                </a:solidFill>
              </a:defRPr>
            </a:lvl1pPr>
          </a:lstStyle>
          <a:p>
            <a:pPr lvl="0"/>
            <a:r>
              <a:rPr lang="zh-CN" altLang="en-US" dirty="0" smtClean="0"/>
              <a:t>单击此处添加文本</a:t>
            </a:r>
          </a:p>
        </p:txBody>
      </p:sp>
    </p:spTree>
    <p:extLst>
      <p:ext uri="{BB962C8B-B14F-4D97-AF65-F5344CB8AC3E}">
        <p14:creationId xmlns:p14="http://schemas.microsoft.com/office/powerpoint/2010/main" val="35381032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7" name="等腰三角形 6"/>
          <p:cNvSpPr/>
          <p:nvPr userDrawn="1"/>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48661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grpSp>
        <p:nvGrpSpPr>
          <p:cNvPr id="8" name="组合 7"/>
          <p:cNvGrpSpPr/>
          <p:nvPr userDrawn="1"/>
        </p:nvGrpSpPr>
        <p:grpSpPr>
          <a:xfrm rot="5400000">
            <a:off x="904873" y="-1990273"/>
            <a:ext cx="6124575" cy="6858001"/>
            <a:chOff x="-885826" y="-1"/>
            <a:chExt cx="6124575" cy="6858001"/>
          </a:xfrm>
        </p:grpSpPr>
        <p:sp>
          <p:nvSpPr>
            <p:cNvPr id="9" name="等腰三角形 8"/>
            <p:cNvSpPr/>
            <p:nvPr/>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userDrawn="1"/>
        </p:nvGrpSpPr>
        <p:grpSpPr>
          <a:xfrm rot="16200000">
            <a:off x="904874" y="1215512"/>
            <a:ext cx="6124575" cy="6858001"/>
            <a:chOff x="-885826" y="-1"/>
            <a:chExt cx="6124575" cy="6858001"/>
          </a:xfrm>
        </p:grpSpPr>
        <p:sp>
          <p:nvSpPr>
            <p:cNvPr id="12" name="等腰三角形 11"/>
            <p:cNvSpPr/>
            <p:nvPr/>
          </p:nvSpPr>
          <p:spPr>
            <a:xfrm rot="5400000">
              <a:off x="-881063" y="738187"/>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5400000">
              <a:off x="-1624013" y="738186"/>
              <a:ext cx="6858000" cy="5381625"/>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895015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cxnSp>
        <p:nvCxnSpPr>
          <p:cNvPr id="10" name="直接连接符 9"/>
          <p:cNvCxnSpPr/>
          <p:nvPr userDrawn="1"/>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761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 y="-1"/>
            <a:ext cx="12325350" cy="6866809"/>
          </a:xfrm>
          <a:prstGeom prst="rect">
            <a:avLst/>
          </a:prstGeom>
        </p:spPr>
      </p:pic>
      <p:sp>
        <p:nvSpPr>
          <p:cNvPr id="6" name="矩形 1"/>
          <p:cNvSpPr/>
          <p:nvPr userDrawn="1"/>
        </p:nvSpPr>
        <p:spPr>
          <a:xfrm>
            <a:off x="2266950" y="2076450"/>
            <a:ext cx="7647842" cy="2266950"/>
          </a:xfrm>
          <a:custGeom>
            <a:avLst/>
            <a:gdLst>
              <a:gd name="connsiteX0" fmla="*/ 0 w 4819650"/>
              <a:gd name="connsiteY0" fmla="*/ 0 h 1885950"/>
              <a:gd name="connsiteX1" fmla="*/ 4819650 w 4819650"/>
              <a:gd name="connsiteY1" fmla="*/ 0 h 1885950"/>
              <a:gd name="connsiteX2" fmla="*/ 4819650 w 4819650"/>
              <a:gd name="connsiteY2" fmla="*/ 1885950 h 1885950"/>
              <a:gd name="connsiteX3" fmla="*/ 0 w 4819650"/>
              <a:gd name="connsiteY3" fmla="*/ 1885950 h 1885950"/>
              <a:gd name="connsiteX4" fmla="*/ 0 w 4819650"/>
              <a:gd name="connsiteY4" fmla="*/ 0 h 1885950"/>
              <a:gd name="connsiteX0" fmla="*/ 0 w 5295900"/>
              <a:gd name="connsiteY0" fmla="*/ 0 h 1885950"/>
              <a:gd name="connsiteX1" fmla="*/ 5295900 w 5295900"/>
              <a:gd name="connsiteY1" fmla="*/ 304800 h 1885950"/>
              <a:gd name="connsiteX2" fmla="*/ 4819650 w 5295900"/>
              <a:gd name="connsiteY2" fmla="*/ 1885950 h 1885950"/>
              <a:gd name="connsiteX3" fmla="*/ 0 w 5295900"/>
              <a:gd name="connsiteY3" fmla="*/ 1885950 h 1885950"/>
              <a:gd name="connsiteX4" fmla="*/ 0 w 5295900"/>
              <a:gd name="connsiteY4" fmla="*/ 0 h 1885950"/>
              <a:gd name="connsiteX0" fmla="*/ 0 w 5295900"/>
              <a:gd name="connsiteY0" fmla="*/ 0 h 1885950"/>
              <a:gd name="connsiteX1" fmla="*/ 5295900 w 5295900"/>
              <a:gd name="connsiteY1" fmla="*/ 304800 h 1885950"/>
              <a:gd name="connsiteX2" fmla="*/ 4724400 w 5295900"/>
              <a:gd name="connsiteY2" fmla="*/ 1638300 h 1885950"/>
              <a:gd name="connsiteX3" fmla="*/ 0 w 5295900"/>
              <a:gd name="connsiteY3" fmla="*/ 1885950 h 1885950"/>
              <a:gd name="connsiteX4" fmla="*/ 0 w 5295900"/>
              <a:gd name="connsiteY4" fmla="*/ 0 h 1885950"/>
              <a:gd name="connsiteX0" fmla="*/ 609600 w 5905500"/>
              <a:gd name="connsiteY0" fmla="*/ 0 h 2400300"/>
              <a:gd name="connsiteX1" fmla="*/ 5905500 w 5905500"/>
              <a:gd name="connsiteY1" fmla="*/ 304800 h 2400300"/>
              <a:gd name="connsiteX2" fmla="*/ 5334000 w 5905500"/>
              <a:gd name="connsiteY2" fmla="*/ 1638300 h 2400300"/>
              <a:gd name="connsiteX3" fmla="*/ 0 w 5905500"/>
              <a:gd name="connsiteY3" fmla="*/ 2400300 h 2400300"/>
              <a:gd name="connsiteX4" fmla="*/ 609600 w 5905500"/>
              <a:gd name="connsiteY4" fmla="*/ 0 h 2400300"/>
              <a:gd name="connsiteX0" fmla="*/ 895350 w 5905500"/>
              <a:gd name="connsiteY0" fmla="*/ 247650 h 2095500"/>
              <a:gd name="connsiteX1" fmla="*/ 5905500 w 5905500"/>
              <a:gd name="connsiteY1" fmla="*/ 0 h 2095500"/>
              <a:gd name="connsiteX2" fmla="*/ 5334000 w 5905500"/>
              <a:gd name="connsiteY2" fmla="*/ 1333500 h 2095500"/>
              <a:gd name="connsiteX3" fmla="*/ 0 w 5905500"/>
              <a:gd name="connsiteY3" fmla="*/ 2095500 h 2095500"/>
              <a:gd name="connsiteX4" fmla="*/ 895350 w 5905500"/>
              <a:gd name="connsiteY4" fmla="*/ 247650 h 2095500"/>
              <a:gd name="connsiteX0" fmla="*/ 685800 w 5905500"/>
              <a:gd name="connsiteY0" fmla="*/ 38100 h 2095500"/>
              <a:gd name="connsiteX1" fmla="*/ 5905500 w 5905500"/>
              <a:gd name="connsiteY1" fmla="*/ 0 h 2095500"/>
              <a:gd name="connsiteX2" fmla="*/ 5334000 w 5905500"/>
              <a:gd name="connsiteY2" fmla="*/ 1333500 h 2095500"/>
              <a:gd name="connsiteX3" fmla="*/ 0 w 5905500"/>
              <a:gd name="connsiteY3" fmla="*/ 2095500 h 2095500"/>
              <a:gd name="connsiteX4" fmla="*/ 685800 w 5905500"/>
              <a:gd name="connsiteY4" fmla="*/ 38100 h 2095500"/>
              <a:gd name="connsiteX0" fmla="*/ 628650 w 5848350"/>
              <a:gd name="connsiteY0" fmla="*/ 38100 h 1733550"/>
              <a:gd name="connsiteX1" fmla="*/ 5848350 w 5848350"/>
              <a:gd name="connsiteY1" fmla="*/ 0 h 1733550"/>
              <a:gd name="connsiteX2" fmla="*/ 5276850 w 5848350"/>
              <a:gd name="connsiteY2" fmla="*/ 1333500 h 1733550"/>
              <a:gd name="connsiteX3" fmla="*/ 0 w 5848350"/>
              <a:gd name="connsiteY3" fmla="*/ 1733550 h 1733550"/>
              <a:gd name="connsiteX4" fmla="*/ 628650 w 5848350"/>
              <a:gd name="connsiteY4" fmla="*/ 38100 h 1733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8350" h="1733550">
                <a:moveTo>
                  <a:pt x="628650" y="38100"/>
                </a:moveTo>
                <a:lnTo>
                  <a:pt x="5848350" y="0"/>
                </a:lnTo>
                <a:lnTo>
                  <a:pt x="5276850" y="1333500"/>
                </a:lnTo>
                <a:lnTo>
                  <a:pt x="0" y="1733550"/>
                </a:lnTo>
                <a:lnTo>
                  <a:pt x="628650" y="3810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1"/>
          <p:cNvSpPr/>
          <p:nvPr userDrawn="1"/>
        </p:nvSpPr>
        <p:spPr>
          <a:xfrm>
            <a:off x="1790700" y="1905000"/>
            <a:ext cx="8376474" cy="2679739"/>
          </a:xfrm>
          <a:custGeom>
            <a:avLst/>
            <a:gdLst>
              <a:gd name="connsiteX0" fmla="*/ 0 w 4819650"/>
              <a:gd name="connsiteY0" fmla="*/ 0 h 1885950"/>
              <a:gd name="connsiteX1" fmla="*/ 4819650 w 4819650"/>
              <a:gd name="connsiteY1" fmla="*/ 0 h 1885950"/>
              <a:gd name="connsiteX2" fmla="*/ 4819650 w 4819650"/>
              <a:gd name="connsiteY2" fmla="*/ 1885950 h 1885950"/>
              <a:gd name="connsiteX3" fmla="*/ 0 w 4819650"/>
              <a:gd name="connsiteY3" fmla="*/ 1885950 h 1885950"/>
              <a:gd name="connsiteX4" fmla="*/ 0 w 4819650"/>
              <a:gd name="connsiteY4" fmla="*/ 0 h 1885950"/>
              <a:gd name="connsiteX0" fmla="*/ 0 w 5295900"/>
              <a:gd name="connsiteY0" fmla="*/ 0 h 1885950"/>
              <a:gd name="connsiteX1" fmla="*/ 5295900 w 5295900"/>
              <a:gd name="connsiteY1" fmla="*/ 304800 h 1885950"/>
              <a:gd name="connsiteX2" fmla="*/ 4819650 w 5295900"/>
              <a:gd name="connsiteY2" fmla="*/ 1885950 h 1885950"/>
              <a:gd name="connsiteX3" fmla="*/ 0 w 5295900"/>
              <a:gd name="connsiteY3" fmla="*/ 1885950 h 1885950"/>
              <a:gd name="connsiteX4" fmla="*/ 0 w 5295900"/>
              <a:gd name="connsiteY4" fmla="*/ 0 h 1885950"/>
              <a:gd name="connsiteX0" fmla="*/ 0 w 5295900"/>
              <a:gd name="connsiteY0" fmla="*/ 0 h 1885950"/>
              <a:gd name="connsiteX1" fmla="*/ 5295900 w 5295900"/>
              <a:gd name="connsiteY1" fmla="*/ 304800 h 1885950"/>
              <a:gd name="connsiteX2" fmla="*/ 4724400 w 5295900"/>
              <a:gd name="connsiteY2" fmla="*/ 1638300 h 1885950"/>
              <a:gd name="connsiteX3" fmla="*/ 0 w 5295900"/>
              <a:gd name="connsiteY3" fmla="*/ 1885950 h 1885950"/>
              <a:gd name="connsiteX4" fmla="*/ 0 w 5295900"/>
              <a:gd name="connsiteY4" fmla="*/ 0 h 1885950"/>
              <a:gd name="connsiteX0" fmla="*/ 609600 w 5905500"/>
              <a:gd name="connsiteY0" fmla="*/ 0 h 2400300"/>
              <a:gd name="connsiteX1" fmla="*/ 5905500 w 5905500"/>
              <a:gd name="connsiteY1" fmla="*/ 304800 h 2400300"/>
              <a:gd name="connsiteX2" fmla="*/ 5334000 w 5905500"/>
              <a:gd name="connsiteY2" fmla="*/ 1638300 h 2400300"/>
              <a:gd name="connsiteX3" fmla="*/ 0 w 5905500"/>
              <a:gd name="connsiteY3" fmla="*/ 2400300 h 2400300"/>
              <a:gd name="connsiteX4" fmla="*/ 609600 w 5905500"/>
              <a:gd name="connsiteY4" fmla="*/ 0 h 2400300"/>
              <a:gd name="connsiteX0" fmla="*/ 895350 w 5905500"/>
              <a:gd name="connsiteY0" fmla="*/ 247650 h 2095500"/>
              <a:gd name="connsiteX1" fmla="*/ 5905500 w 5905500"/>
              <a:gd name="connsiteY1" fmla="*/ 0 h 2095500"/>
              <a:gd name="connsiteX2" fmla="*/ 5334000 w 5905500"/>
              <a:gd name="connsiteY2" fmla="*/ 1333500 h 2095500"/>
              <a:gd name="connsiteX3" fmla="*/ 0 w 5905500"/>
              <a:gd name="connsiteY3" fmla="*/ 2095500 h 2095500"/>
              <a:gd name="connsiteX4" fmla="*/ 895350 w 5905500"/>
              <a:gd name="connsiteY4" fmla="*/ 247650 h 2095500"/>
              <a:gd name="connsiteX0" fmla="*/ 685800 w 5905500"/>
              <a:gd name="connsiteY0" fmla="*/ 38100 h 2095500"/>
              <a:gd name="connsiteX1" fmla="*/ 5905500 w 5905500"/>
              <a:gd name="connsiteY1" fmla="*/ 0 h 2095500"/>
              <a:gd name="connsiteX2" fmla="*/ 5334000 w 5905500"/>
              <a:gd name="connsiteY2" fmla="*/ 1333500 h 2095500"/>
              <a:gd name="connsiteX3" fmla="*/ 0 w 5905500"/>
              <a:gd name="connsiteY3" fmla="*/ 2095500 h 2095500"/>
              <a:gd name="connsiteX4" fmla="*/ 685800 w 5905500"/>
              <a:gd name="connsiteY4" fmla="*/ 38100 h 2095500"/>
              <a:gd name="connsiteX0" fmla="*/ 628650 w 5848350"/>
              <a:gd name="connsiteY0" fmla="*/ 38100 h 1733550"/>
              <a:gd name="connsiteX1" fmla="*/ 5848350 w 5848350"/>
              <a:gd name="connsiteY1" fmla="*/ 0 h 1733550"/>
              <a:gd name="connsiteX2" fmla="*/ 5276850 w 5848350"/>
              <a:gd name="connsiteY2" fmla="*/ 1333500 h 1733550"/>
              <a:gd name="connsiteX3" fmla="*/ 0 w 5848350"/>
              <a:gd name="connsiteY3" fmla="*/ 1733550 h 1733550"/>
              <a:gd name="connsiteX4" fmla="*/ 628650 w 5848350"/>
              <a:gd name="connsiteY4" fmla="*/ 38100 h 1733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8350" h="1733550">
                <a:moveTo>
                  <a:pt x="628650" y="38100"/>
                </a:moveTo>
                <a:lnTo>
                  <a:pt x="5848350" y="0"/>
                </a:lnTo>
                <a:lnTo>
                  <a:pt x="5276850" y="1333500"/>
                </a:lnTo>
                <a:lnTo>
                  <a:pt x="0" y="1733550"/>
                </a:lnTo>
                <a:lnTo>
                  <a:pt x="628650" y="38100"/>
                </a:lnTo>
                <a:close/>
              </a:path>
            </a:pathLst>
          </a:custGeom>
          <a:noFill/>
          <a:ln w="38100">
            <a:solidFill>
              <a:srgbClr val="42D2C4"/>
            </a:solid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4469104" y="4822836"/>
            <a:ext cx="3019665" cy="400105"/>
          </a:xfrm>
          <a:prstGeom prst="rect">
            <a:avLst/>
          </a:prstGeom>
          <a:solidFill>
            <a:schemeClr val="bg1"/>
          </a:solidFill>
        </p:spPr>
        <p:txBody>
          <a:bodyPr wrap="none" lIns="91436" tIns="45718" rIns="91436" bIns="45718">
            <a:spAutoFit/>
          </a:bodyPr>
          <a:lstStyle/>
          <a:p>
            <a:r>
              <a:rPr kumimoji="1" lang="en-US" altLang="zh-CN" sz="2000" dirty="0"/>
              <a:t>PRESENTED</a:t>
            </a:r>
            <a:r>
              <a:rPr kumimoji="1" lang="zh-CN" altLang="en-US" sz="2000" dirty="0"/>
              <a:t> </a:t>
            </a:r>
            <a:r>
              <a:rPr kumimoji="1" lang="en-US" altLang="zh-CN" sz="2000" dirty="0"/>
              <a:t>BY</a:t>
            </a:r>
            <a:r>
              <a:rPr kumimoji="1" lang="zh-CN" altLang="en-US" sz="2000" dirty="0"/>
              <a:t> </a:t>
            </a:r>
            <a:r>
              <a:rPr kumimoji="1" lang="en-US" altLang="zh-CN" sz="2000" dirty="0" smtClean="0"/>
              <a:t>OFFICEPLUS</a:t>
            </a:r>
          </a:p>
        </p:txBody>
      </p:sp>
    </p:spTree>
    <p:extLst>
      <p:ext uri="{BB962C8B-B14F-4D97-AF65-F5344CB8AC3E}">
        <p14:creationId xmlns:p14="http://schemas.microsoft.com/office/powerpoint/2010/main" val="63297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E73A1C"/>
        </a:solidFill>
        <a:effectLst/>
      </p:bgPr>
    </p:bg>
    <p:spTree>
      <p:nvGrpSpPr>
        <p:cNvPr id="1" name=""/>
        <p:cNvGrpSpPr/>
        <p:nvPr/>
      </p:nvGrpSpPr>
      <p:grpSpPr>
        <a:xfrm>
          <a:off x="0" y="0"/>
          <a:ext cx="0" cy="0"/>
          <a:chOff x="0" y="0"/>
          <a:chExt cx="0" cy="0"/>
        </a:xfrm>
      </p:grpSpPr>
      <p:sp>
        <p:nvSpPr>
          <p:cNvPr id="5" name="矩形 4"/>
          <p:cNvSpPr/>
          <p:nvPr userDrawn="1"/>
        </p:nvSpPr>
        <p:spPr>
          <a:xfrm>
            <a:off x="440603" y="759873"/>
            <a:ext cx="662361" cy="379656"/>
          </a:xfrm>
          <a:prstGeom prst="rect">
            <a:avLst/>
          </a:prstGeom>
        </p:spPr>
        <p:txBody>
          <a:bodyPr wrap="none">
            <a:spAutoFit/>
          </a:bodyPr>
          <a:lstStyle/>
          <a:p>
            <a:pPr defTabSz="609585"/>
            <a:r>
              <a:rPr lang="zh-CN" altLang="en-US" sz="1867" dirty="0">
                <a:solidFill>
                  <a:srgbClr val="FFFFFF"/>
                </a:solidFill>
                <a:latin typeface="Segoe UI Light"/>
                <a:cs typeface="Segoe UI Light"/>
              </a:rPr>
              <a:t>标注</a:t>
            </a:r>
          </a:p>
        </p:txBody>
      </p:sp>
      <p:sp>
        <p:nvSpPr>
          <p:cNvPr id="6" name="矩形 5"/>
          <p:cNvSpPr/>
          <p:nvPr userDrawn="1"/>
        </p:nvSpPr>
        <p:spPr>
          <a:xfrm>
            <a:off x="2857674" y="841948"/>
            <a:ext cx="1402001" cy="3292440"/>
          </a:xfrm>
          <a:prstGeom prst="rect">
            <a:avLst/>
          </a:prstGeom>
        </p:spPr>
        <p:txBody>
          <a:bodyPr wrap="square">
            <a:spAutoFit/>
          </a:bodyPr>
          <a:lstStyle/>
          <a:p>
            <a:pPr defTabSz="609585">
              <a:lnSpc>
                <a:spcPct val="130000"/>
              </a:lnSpc>
            </a:pPr>
            <a:r>
              <a:rPr lang="zh-CN" altLang="en-US" sz="1333" dirty="0">
                <a:solidFill>
                  <a:srgbClr val="FFFFFF"/>
                </a:solidFill>
                <a:latin typeface="Segoe UI Light"/>
                <a:cs typeface="Segoe UI Light"/>
              </a:rPr>
              <a:t>字体使用 </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行距</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背景图片出处</a:t>
            </a: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声明</a:t>
            </a:r>
            <a:endParaRPr lang="en-US" altLang="zh-CN" sz="1333" dirty="0">
              <a:solidFill>
                <a:srgbClr val="FFFFFF"/>
              </a:solidFill>
              <a:latin typeface="Segoe UI Light"/>
              <a:cs typeface="Segoe UI Light"/>
            </a:endParaRPr>
          </a:p>
        </p:txBody>
      </p:sp>
      <p:sp>
        <p:nvSpPr>
          <p:cNvPr id="7" name="矩形 6"/>
          <p:cNvSpPr/>
          <p:nvPr userDrawn="1"/>
        </p:nvSpPr>
        <p:spPr>
          <a:xfrm>
            <a:off x="4395052" y="841948"/>
            <a:ext cx="3727457" cy="3825791"/>
          </a:xfrm>
          <a:prstGeom prst="rect">
            <a:avLst/>
          </a:prstGeom>
        </p:spPr>
        <p:txBody>
          <a:bodyPr wrap="square">
            <a:spAutoFit/>
          </a:bodyPr>
          <a:lstStyle/>
          <a:p>
            <a:pPr defTabSz="609585">
              <a:lnSpc>
                <a:spcPct val="130000"/>
              </a:lnSpc>
            </a:pPr>
            <a:r>
              <a:rPr lang="zh-CN" altLang="en-US" sz="1333" dirty="0">
                <a:solidFill>
                  <a:srgbClr val="FFFFFF"/>
                </a:solidFill>
                <a:latin typeface="Segoe UI Light"/>
                <a:cs typeface="Segoe UI Light"/>
              </a:rPr>
              <a:t>英文 </a:t>
            </a:r>
            <a:r>
              <a:rPr lang="en-US" altLang="zh-CN" sz="1333" dirty="0">
                <a:solidFill>
                  <a:srgbClr val="FFFFFF"/>
                </a:solidFill>
                <a:latin typeface="Segoe UI Light"/>
                <a:cs typeface="Segoe UI Light"/>
              </a:rPr>
              <a:t>Calibri</a:t>
            </a: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中文 微软雅黑</a:t>
            </a: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zh-CN" altLang="en-US" sz="1333" dirty="0">
                <a:solidFill>
                  <a:srgbClr val="FFFFFF"/>
                </a:solidFill>
                <a:latin typeface="Segoe UI Light"/>
                <a:cs typeface="Segoe UI Light"/>
              </a:rPr>
              <a:t>正文 </a:t>
            </a:r>
            <a:r>
              <a:rPr lang="en-US" altLang="zh-CN" sz="1333" dirty="0">
                <a:solidFill>
                  <a:srgbClr val="FFFFFF"/>
                </a:solidFill>
                <a:latin typeface="Segoe UI Light"/>
                <a:cs typeface="Segoe UI Light"/>
              </a:rPr>
              <a:t>1.3</a:t>
            </a: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endParaRPr lang="en-US" altLang="zh-CN" sz="1333" dirty="0">
              <a:solidFill>
                <a:srgbClr val="FFFFFF"/>
              </a:solidFill>
              <a:latin typeface="Segoe UI Light"/>
              <a:cs typeface="Segoe UI Light"/>
            </a:endParaRPr>
          </a:p>
          <a:p>
            <a:pPr defTabSz="609585">
              <a:lnSpc>
                <a:spcPct val="130000"/>
              </a:lnSpc>
            </a:pPr>
            <a:r>
              <a:rPr lang="en-US" altLang="zh-CN" sz="1333" dirty="0" err="1">
                <a:solidFill>
                  <a:srgbClr val="FFFFFF"/>
                </a:solidFill>
                <a:latin typeface="Segoe UI Light"/>
                <a:cs typeface="Segoe UI Light"/>
              </a:rPr>
              <a:t>cn.bing.com</a:t>
            </a: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endParaRPr lang="zh-CN" altLang="en-US" sz="1333" dirty="0">
              <a:solidFill>
                <a:srgbClr val="FFFFFF"/>
              </a:solidFill>
              <a:latin typeface="Segoe UI Light"/>
              <a:cs typeface="Segoe UI Light"/>
            </a:endParaRPr>
          </a:p>
          <a:p>
            <a:pPr defTabSz="609585">
              <a:lnSpc>
                <a:spcPct val="130000"/>
              </a:lnSpc>
            </a:pPr>
            <a:r>
              <a:rPr lang="zh-CN" altLang="en-US" sz="1333" dirty="0">
                <a:solidFill>
                  <a:prstClr val="white"/>
                </a:solidFill>
              </a:rPr>
              <a:t>互联网是一个开放共享的平台</a:t>
            </a:r>
          </a:p>
          <a:p>
            <a:pPr defTabSz="609585">
              <a:lnSpc>
                <a:spcPct val="130000"/>
              </a:lnSpc>
            </a:pPr>
            <a:r>
              <a:rPr lang="zh-CN" altLang="en-US" sz="1333" dirty="0">
                <a:solidFill>
                  <a:prstClr val="white"/>
                </a:solidFill>
              </a:rPr>
              <a:t>Office</a:t>
            </a:r>
            <a:r>
              <a:rPr lang="en-US" altLang="zh-CN" sz="1333" dirty="0">
                <a:solidFill>
                  <a:prstClr val="white"/>
                </a:solidFill>
              </a:rPr>
              <a:t>PLUS </a:t>
            </a:r>
            <a:r>
              <a:rPr lang="zh-CN" altLang="en-US" sz="1333" dirty="0">
                <a:solidFill>
                  <a:prstClr val="white"/>
                </a:solidFill>
              </a:rPr>
              <a:t>部分设计灵感与元素来源于网络</a:t>
            </a:r>
          </a:p>
          <a:p>
            <a:pPr defTabSz="609585">
              <a:lnSpc>
                <a:spcPct val="130000"/>
              </a:lnSpc>
            </a:pPr>
            <a:r>
              <a:rPr lang="zh-CN" altLang="en-US" sz="1333" dirty="0">
                <a:solidFill>
                  <a:prstClr val="white"/>
                </a:solidFill>
              </a:rPr>
              <a:t>如有建议请联系officeplus@microsoft.com</a:t>
            </a:r>
            <a:endParaRPr lang="en-US" altLang="zh-CN" sz="1333" dirty="0">
              <a:solidFill>
                <a:srgbClr val="FFFFFF"/>
              </a:solidFill>
              <a:latin typeface="Segoe UI Light"/>
              <a:cs typeface="Segoe UI Light"/>
            </a:endParaRPr>
          </a:p>
        </p:txBody>
      </p:sp>
      <p:sp>
        <p:nvSpPr>
          <p:cNvPr id="8" name="矩形 7"/>
          <p:cNvSpPr/>
          <p:nvPr userDrawn="1"/>
        </p:nvSpPr>
        <p:spPr>
          <a:xfrm>
            <a:off x="440603" y="182445"/>
            <a:ext cx="816249" cy="256545"/>
          </a:xfrm>
          <a:prstGeom prst="rect">
            <a:avLst/>
          </a:prstGeom>
        </p:spPr>
        <p:txBody>
          <a:bodyPr wrap="none">
            <a:spAutoFit/>
          </a:bodyPr>
          <a:lstStyle/>
          <a:p>
            <a:pPr defTabSz="609585"/>
            <a:r>
              <a:rPr kumimoji="1" lang="en-US" altLang="zh-CN" sz="1067" dirty="0" err="1">
                <a:solidFill>
                  <a:srgbClr val="FFFFFF"/>
                </a:solidFill>
                <a:latin typeface="Segoe UI Light"/>
                <a:cs typeface="Segoe UI Light"/>
              </a:rPr>
              <a:t>OfficePLUS</a:t>
            </a:r>
            <a:endParaRPr lang="zh-CN" altLang="en-US" sz="1067" dirty="0">
              <a:solidFill>
                <a:srgbClr val="FFFFFF"/>
              </a:solidFill>
              <a:latin typeface="Segoe UI Light"/>
              <a:cs typeface="Segoe UI Light"/>
            </a:endParaRPr>
          </a:p>
        </p:txBody>
      </p:sp>
    </p:spTree>
    <p:extLst>
      <p:ext uri="{BB962C8B-B14F-4D97-AF65-F5344CB8AC3E}">
        <p14:creationId xmlns:p14="http://schemas.microsoft.com/office/powerpoint/2010/main" val="816434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a:hlinkClick r:id="rId2"/>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431" y="2521041"/>
            <a:ext cx="3177903" cy="418585"/>
          </a:xfrm>
          <a:prstGeom prst="rect">
            <a:avLst/>
          </a:prstGeom>
        </p:spPr>
      </p:pic>
      <p:sp>
        <p:nvSpPr>
          <p:cNvPr id="9" name="文本框 8"/>
          <p:cNvSpPr txBox="1"/>
          <p:nvPr userDrawn="1"/>
        </p:nvSpPr>
        <p:spPr>
          <a:xfrm>
            <a:off x="4259746" y="3740751"/>
            <a:ext cx="3347390" cy="297454"/>
          </a:xfrm>
          <a:prstGeom prst="rect">
            <a:avLst/>
          </a:prstGeom>
          <a:noFill/>
        </p:spPr>
        <p:txBody>
          <a:bodyPr wrap="none" rtlCol="0">
            <a:spAutoFit/>
          </a:bodyPr>
          <a:lstStyle/>
          <a:p>
            <a:pPr algn="ctr"/>
            <a:r>
              <a:rPr kumimoji="1" lang="zh-CN" altLang="en-US" sz="1333" dirty="0">
                <a:solidFill>
                  <a:schemeClr val="tx1">
                    <a:lumMod val="75000"/>
                    <a:lumOff val="25000"/>
                  </a:schemeClr>
                </a:solidFill>
              </a:rPr>
              <a:t>点击</a:t>
            </a:r>
            <a:r>
              <a:rPr kumimoji="1" lang="en-US" altLang="zh-CN" sz="1333" dirty="0">
                <a:solidFill>
                  <a:schemeClr val="tx1">
                    <a:lumMod val="75000"/>
                    <a:lumOff val="25000"/>
                  </a:schemeClr>
                </a:solidFill>
              </a:rPr>
              <a:t>Logo</a:t>
            </a:r>
            <a:r>
              <a:rPr kumimoji="1" lang="zh-CN" altLang="en-US" sz="1333" dirty="0">
                <a:solidFill>
                  <a:schemeClr val="tx1">
                    <a:lumMod val="75000"/>
                    <a:lumOff val="25000"/>
                  </a:schemeClr>
                </a:solidFill>
              </a:rPr>
              <a:t>获取更多优质模板（放映模式）</a:t>
            </a:r>
          </a:p>
        </p:txBody>
      </p:sp>
    </p:spTree>
    <p:extLst>
      <p:ext uri="{BB962C8B-B14F-4D97-AF65-F5344CB8AC3E}">
        <p14:creationId xmlns:p14="http://schemas.microsoft.com/office/powerpoint/2010/main" val="181316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3173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5702" y="2060028"/>
            <a:ext cx="8607550" cy="1200325"/>
          </a:xfrm>
          <a:prstGeom prst="rect">
            <a:avLst/>
          </a:prstGeom>
          <a:noFill/>
        </p:spPr>
        <p:txBody>
          <a:bodyPr wrap="square" lIns="91436" tIns="45718" rIns="91436" bIns="45718" rtlCol="0">
            <a:spAutoFit/>
          </a:bodyPr>
          <a:lstStyle/>
          <a:p>
            <a:r>
              <a:rPr lang="zh-CN" altLang="en-US" sz="7200" dirty="0">
                <a:solidFill>
                  <a:schemeClr val="bg1"/>
                </a:solidFill>
              </a:rPr>
              <a:t>王者荣耀</a:t>
            </a:r>
            <a:r>
              <a:rPr lang="en-US" altLang="zh-CN" sz="7200" dirty="0">
                <a:solidFill>
                  <a:schemeClr val="bg1"/>
                </a:solidFill>
              </a:rPr>
              <a:t>AI</a:t>
            </a:r>
            <a:r>
              <a:rPr lang="zh-CN" altLang="en-US" sz="7200" dirty="0">
                <a:solidFill>
                  <a:schemeClr val="bg1"/>
                </a:solidFill>
              </a:rPr>
              <a:t>即将</a:t>
            </a:r>
            <a:r>
              <a:rPr lang="zh-CN" altLang="en-US" sz="7200" dirty="0" smtClean="0">
                <a:solidFill>
                  <a:schemeClr val="bg1"/>
                </a:solidFill>
              </a:rPr>
              <a:t>上线</a:t>
            </a:r>
            <a:endParaRPr lang="zh-CN" altLang="en-US" sz="7200" dirty="0">
              <a:solidFill>
                <a:schemeClr val="bg1"/>
              </a:solidFill>
            </a:endParaRPr>
          </a:p>
        </p:txBody>
      </p:sp>
      <p:sp>
        <p:nvSpPr>
          <p:cNvPr id="3" name="矩形 2"/>
          <p:cNvSpPr/>
          <p:nvPr/>
        </p:nvSpPr>
        <p:spPr>
          <a:xfrm>
            <a:off x="599090" y="4702070"/>
            <a:ext cx="1980021" cy="400105"/>
          </a:xfrm>
          <a:prstGeom prst="rect">
            <a:avLst/>
          </a:prstGeom>
          <a:solidFill>
            <a:schemeClr val="bg1"/>
          </a:solidFill>
        </p:spPr>
        <p:txBody>
          <a:bodyPr wrap="none" lIns="91436" tIns="45718" rIns="91436" bIns="45718">
            <a:spAutoFit/>
          </a:bodyPr>
          <a:lstStyle/>
          <a:p>
            <a:r>
              <a:rPr kumimoji="1" lang="zh-CN" altLang="en-US" sz="2000" dirty="0" smtClean="0"/>
              <a:t>汇报人：张雷雷</a:t>
            </a:r>
            <a:endParaRPr kumimoji="1" lang="en-US" altLang="zh-CN" sz="2000" dirty="0" smtClean="0"/>
          </a:p>
        </p:txBody>
      </p:sp>
    </p:spTree>
    <p:extLst>
      <p:ext uri="{BB962C8B-B14F-4D97-AF65-F5344CB8AC3E}">
        <p14:creationId xmlns:p14="http://schemas.microsoft.com/office/powerpoint/2010/main" val="42043862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426495" y="460984"/>
            <a:ext cx="3314700" cy="646331"/>
          </a:xfrm>
          <a:prstGeom prst="rect">
            <a:avLst/>
          </a:prstGeom>
          <a:noFill/>
        </p:spPr>
        <p:txBody>
          <a:bodyPr wrap="square" rtlCol="0">
            <a:spAutoFit/>
          </a:bodyPr>
          <a:lstStyle/>
          <a:p>
            <a:pPr algn="ctr"/>
            <a:r>
              <a:rPr lang="en-US" altLang="zh-CN" sz="36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Action</a:t>
            </a:r>
            <a:endParaRPr lang="zh-CN" altLang="en-US" sz="36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6" name="饼形 17"/>
          <p:cNvSpPr/>
          <p:nvPr/>
        </p:nvSpPr>
        <p:spPr>
          <a:xfrm rot="16200000">
            <a:off x="3020167" y="3238535"/>
            <a:ext cx="2812656" cy="2830684"/>
          </a:xfrm>
          <a:custGeom>
            <a:avLst/>
            <a:gdLst/>
            <a:ahLst/>
            <a:cxnLst/>
            <a:rect l="l" t="t" r="r" b="b"/>
            <a:pathLst>
              <a:path w="2608412" h="2625132">
                <a:moveTo>
                  <a:pt x="54" y="2625132"/>
                </a:moveTo>
                <a:cubicBezTo>
                  <a:pt x="-4399" y="1930455"/>
                  <a:pt x="268440" y="1262700"/>
                  <a:pt x="758084" y="769907"/>
                </a:cubicBezTo>
                <a:cubicBezTo>
                  <a:pt x="1247728" y="277114"/>
                  <a:pt x="1913720" y="0"/>
                  <a:pt x="2608412" y="0"/>
                </a:cubicBezTo>
                <a:lnTo>
                  <a:pt x="2608412" y="671343"/>
                </a:lnTo>
                <a:lnTo>
                  <a:pt x="2600619" y="671343"/>
                </a:lnTo>
                <a:lnTo>
                  <a:pt x="2600619" y="668925"/>
                </a:lnTo>
                <a:lnTo>
                  <a:pt x="2551981" y="671343"/>
                </a:lnTo>
                <a:lnTo>
                  <a:pt x="2513037" y="671343"/>
                </a:lnTo>
                <a:lnTo>
                  <a:pt x="2513037" y="673279"/>
                </a:lnTo>
                <a:cubicBezTo>
                  <a:pt x="2027428" y="692820"/>
                  <a:pt x="1566493" y="896115"/>
                  <a:pt x="1222449" y="1242371"/>
                </a:cubicBezTo>
                <a:cubicBezTo>
                  <a:pt x="858519" y="1608641"/>
                  <a:pt x="655389" y="2104678"/>
                  <a:pt x="657990" y="2620915"/>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7" name="饼形 22"/>
          <p:cNvSpPr/>
          <p:nvPr/>
        </p:nvSpPr>
        <p:spPr>
          <a:xfrm rot="5400000">
            <a:off x="5833731" y="1813319"/>
            <a:ext cx="1421881" cy="1430996"/>
          </a:xfrm>
          <a:custGeom>
            <a:avLst/>
            <a:gdLst/>
            <a:ahLst/>
            <a:cxnLst/>
            <a:rect l="l" t="t" r="r" b="b"/>
            <a:pathLst>
              <a:path w="1318630" h="1327083">
                <a:moveTo>
                  <a:pt x="27" y="1327083"/>
                </a:moveTo>
                <a:cubicBezTo>
                  <a:pt x="-2224" y="975903"/>
                  <a:pt x="135704" y="638333"/>
                  <a:pt x="383234" y="389211"/>
                </a:cubicBezTo>
                <a:cubicBezTo>
                  <a:pt x="630764" y="140089"/>
                  <a:pt x="967443" y="0"/>
                  <a:pt x="1318630" y="0"/>
                </a:cubicBezTo>
                <a:lnTo>
                  <a:pt x="1318630" y="637901"/>
                </a:lnTo>
                <a:cubicBezTo>
                  <a:pt x="1138228" y="637905"/>
                  <a:pt x="965280" y="709871"/>
                  <a:pt x="838126" y="837843"/>
                </a:cubicBezTo>
                <a:cubicBezTo>
                  <a:pt x="710966" y="965821"/>
                  <a:pt x="640110" y="1139237"/>
                  <a:pt x="641266" y="1319644"/>
                </a:cubicBezTo>
                <a:lnTo>
                  <a:pt x="643521" y="1319629"/>
                </a:lnTo>
                <a:lnTo>
                  <a:pt x="640171" y="132298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8" name="饼形 18"/>
          <p:cNvSpPr/>
          <p:nvPr/>
        </p:nvSpPr>
        <p:spPr>
          <a:xfrm rot="10800000">
            <a:off x="5836562" y="3241280"/>
            <a:ext cx="2094936" cy="2108363"/>
          </a:xfrm>
          <a:custGeom>
            <a:avLst/>
            <a:gdLst/>
            <a:ahLst/>
            <a:cxnLst/>
            <a:rect l="l" t="t" r="r" b="b"/>
            <a:pathLst>
              <a:path w="1942810" h="1955263">
                <a:moveTo>
                  <a:pt x="40" y="1955263"/>
                </a:moveTo>
                <a:cubicBezTo>
                  <a:pt x="-3277" y="1437850"/>
                  <a:pt x="199941" y="940490"/>
                  <a:pt x="564640" y="573446"/>
                </a:cubicBezTo>
                <a:cubicBezTo>
                  <a:pt x="929339" y="206402"/>
                  <a:pt x="1425386" y="0"/>
                  <a:pt x="1942810" y="0"/>
                </a:cubicBezTo>
                <a:lnTo>
                  <a:pt x="1942810" y="628108"/>
                </a:lnTo>
                <a:cubicBezTo>
                  <a:pt x="1591915" y="628283"/>
                  <a:pt x="1255564" y="768348"/>
                  <a:pt x="1008225" y="1017279"/>
                </a:cubicBezTo>
                <a:cubicBezTo>
                  <a:pt x="761610" y="1265480"/>
                  <a:pt x="623788" y="1601476"/>
                  <a:pt x="625186" y="1951256"/>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9" name="饼形 8"/>
          <p:cNvSpPr/>
          <p:nvPr/>
        </p:nvSpPr>
        <p:spPr>
          <a:xfrm>
            <a:off x="5106116" y="2516916"/>
            <a:ext cx="1460889" cy="1460889"/>
          </a:xfrm>
          <a:prstGeom prst="pie">
            <a:avLst>
              <a:gd name="adj1" fmla="val 10777963"/>
              <a:gd name="adj2" fmla="val 1620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10" name="矩形 7"/>
          <p:cNvSpPr>
            <a:spLocks noChangeArrowheads="1"/>
          </p:cNvSpPr>
          <p:nvPr/>
        </p:nvSpPr>
        <p:spPr bwMode="auto">
          <a:xfrm>
            <a:off x="4488472" y="3539266"/>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en-US" altLang="zh-CN" sz="2800" b="1" dirty="0" smtClean="0">
                <a:solidFill>
                  <a:srgbClr val="42D2C4"/>
                </a:solidFill>
                <a:latin typeface="Century Gothic" pitchFamily="34" charset="0"/>
              </a:rPr>
              <a:t>8</a:t>
            </a:r>
            <a:r>
              <a:rPr lang="zh-CN" altLang="en-US" sz="2800" b="1" dirty="0" smtClean="0">
                <a:solidFill>
                  <a:srgbClr val="42D2C4"/>
                </a:solidFill>
                <a:latin typeface="Century Gothic" pitchFamily="34" charset="0"/>
              </a:rPr>
              <a:t>个移动方向</a:t>
            </a:r>
            <a:endParaRPr lang="zh-CN" altLang="en-US" sz="2800" b="1" dirty="0">
              <a:solidFill>
                <a:srgbClr val="42D2C4"/>
              </a:solidFill>
              <a:latin typeface="Century Gothic" pitchFamily="34" charset="0"/>
            </a:endParaRPr>
          </a:p>
        </p:txBody>
      </p:sp>
      <p:sp>
        <p:nvSpPr>
          <p:cNvPr id="11" name="矩形 7"/>
          <p:cNvSpPr>
            <a:spLocks noChangeArrowheads="1"/>
          </p:cNvSpPr>
          <p:nvPr/>
        </p:nvSpPr>
        <p:spPr bwMode="auto">
          <a:xfrm>
            <a:off x="5217596" y="2526207"/>
            <a:ext cx="62549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en-US" altLang="zh-CN" sz="4400" dirty="0" smtClean="0">
                <a:solidFill>
                  <a:srgbClr val="EAE7D4"/>
                </a:solidFill>
                <a:latin typeface="Broadway" pitchFamily="82" charset="0"/>
              </a:rPr>
              <a:t>A</a:t>
            </a:r>
            <a:endParaRPr lang="zh-CN" altLang="en-US" sz="4400" dirty="0">
              <a:solidFill>
                <a:srgbClr val="EAE7D4"/>
              </a:solidFill>
              <a:latin typeface="Broadway" pitchFamily="82" charset="0"/>
            </a:endParaRPr>
          </a:p>
        </p:txBody>
      </p:sp>
      <p:sp>
        <p:nvSpPr>
          <p:cNvPr id="12" name="矩形 7"/>
          <p:cNvSpPr>
            <a:spLocks noChangeArrowheads="1"/>
          </p:cNvSpPr>
          <p:nvPr/>
        </p:nvSpPr>
        <p:spPr bwMode="auto">
          <a:xfrm>
            <a:off x="5867165" y="1886076"/>
            <a:ext cx="5886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en-US" altLang="zh-CN" sz="4400" dirty="0" smtClean="0">
                <a:solidFill>
                  <a:srgbClr val="EAE7D4"/>
                </a:solidFill>
                <a:latin typeface="Broadway" pitchFamily="82" charset="0"/>
              </a:rPr>
              <a:t>B</a:t>
            </a:r>
            <a:endParaRPr lang="zh-CN" altLang="en-US" sz="4400" dirty="0">
              <a:solidFill>
                <a:srgbClr val="EAE7D4"/>
              </a:solidFill>
              <a:latin typeface="Broadway" pitchFamily="82" charset="0"/>
            </a:endParaRPr>
          </a:p>
        </p:txBody>
      </p:sp>
      <p:sp>
        <p:nvSpPr>
          <p:cNvPr id="13" name="矩形 7"/>
          <p:cNvSpPr>
            <a:spLocks noChangeArrowheads="1"/>
          </p:cNvSpPr>
          <p:nvPr/>
        </p:nvSpPr>
        <p:spPr bwMode="auto">
          <a:xfrm>
            <a:off x="7272800" y="3265619"/>
            <a:ext cx="58381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en-US" altLang="zh-CN" sz="4400" dirty="0" smtClean="0">
                <a:solidFill>
                  <a:srgbClr val="EAE7D4"/>
                </a:solidFill>
                <a:latin typeface="Broadway" pitchFamily="82" charset="0"/>
              </a:rPr>
              <a:t>C</a:t>
            </a:r>
            <a:endParaRPr lang="zh-CN" altLang="en-US" sz="4400" dirty="0">
              <a:solidFill>
                <a:srgbClr val="EAE7D4"/>
              </a:solidFill>
              <a:latin typeface="Broadway" pitchFamily="82" charset="0"/>
            </a:endParaRPr>
          </a:p>
        </p:txBody>
      </p:sp>
      <p:sp>
        <p:nvSpPr>
          <p:cNvPr id="14" name="矩形 7"/>
          <p:cNvSpPr>
            <a:spLocks noChangeArrowheads="1"/>
          </p:cNvSpPr>
          <p:nvPr/>
        </p:nvSpPr>
        <p:spPr bwMode="auto">
          <a:xfrm>
            <a:off x="5274746" y="5349643"/>
            <a:ext cx="60785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en-US" altLang="zh-CN" sz="4400" dirty="0" smtClean="0">
                <a:solidFill>
                  <a:srgbClr val="EAE7D4"/>
                </a:solidFill>
                <a:latin typeface="Broadway" pitchFamily="82" charset="0"/>
              </a:rPr>
              <a:t>D</a:t>
            </a:r>
            <a:endParaRPr lang="zh-CN" altLang="en-US" sz="4400" dirty="0">
              <a:solidFill>
                <a:srgbClr val="EAE7D4"/>
              </a:solidFill>
              <a:latin typeface="Broadway" pitchFamily="82" charset="0"/>
            </a:endParaRPr>
          </a:p>
        </p:txBody>
      </p:sp>
      <p:sp>
        <p:nvSpPr>
          <p:cNvPr id="16" name="矩形 7"/>
          <p:cNvSpPr>
            <a:spLocks noChangeArrowheads="1"/>
          </p:cNvSpPr>
          <p:nvPr/>
        </p:nvSpPr>
        <p:spPr bwMode="auto">
          <a:xfrm>
            <a:off x="3011153" y="1817876"/>
            <a:ext cx="16209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800" b="1" dirty="0" smtClean="0">
                <a:solidFill>
                  <a:srgbClr val="42D2C4"/>
                </a:solidFill>
                <a:latin typeface="Century Gothic" pitchFamily="34" charset="0"/>
              </a:rPr>
              <a:t>使用物品</a:t>
            </a:r>
            <a:endParaRPr lang="zh-CN" altLang="en-US" sz="2800" b="1" dirty="0">
              <a:solidFill>
                <a:srgbClr val="42D2C4"/>
              </a:solidFill>
              <a:latin typeface="Century Gothic" pitchFamily="34" charset="0"/>
            </a:endParaRPr>
          </a:p>
        </p:txBody>
      </p:sp>
      <p:sp>
        <p:nvSpPr>
          <p:cNvPr id="18" name="矩形 7"/>
          <p:cNvSpPr>
            <a:spLocks noChangeArrowheads="1"/>
          </p:cNvSpPr>
          <p:nvPr/>
        </p:nvSpPr>
        <p:spPr bwMode="auto">
          <a:xfrm>
            <a:off x="8248077" y="2960708"/>
            <a:ext cx="16209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800" b="1" dirty="0" smtClean="0">
                <a:solidFill>
                  <a:srgbClr val="42D2C4"/>
                </a:solidFill>
                <a:latin typeface="Century Gothic" pitchFamily="34" charset="0"/>
              </a:rPr>
              <a:t>普通攻击</a:t>
            </a:r>
            <a:endParaRPr lang="zh-CN" altLang="en-US" sz="2800" b="1" dirty="0">
              <a:solidFill>
                <a:srgbClr val="42D2C4"/>
              </a:solidFill>
              <a:latin typeface="Century Gothic" pitchFamily="34" charset="0"/>
            </a:endParaRPr>
          </a:p>
        </p:txBody>
      </p:sp>
      <p:sp>
        <p:nvSpPr>
          <p:cNvPr id="20" name="矩形 7"/>
          <p:cNvSpPr>
            <a:spLocks noChangeArrowheads="1"/>
          </p:cNvSpPr>
          <p:nvPr/>
        </p:nvSpPr>
        <p:spPr bwMode="auto">
          <a:xfrm>
            <a:off x="6567005" y="5438465"/>
            <a:ext cx="16209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800" b="1" dirty="0" smtClean="0">
                <a:solidFill>
                  <a:srgbClr val="42D2C4"/>
                </a:solidFill>
                <a:latin typeface="Century Gothic" pitchFamily="34" charset="0"/>
              </a:rPr>
              <a:t>买卖物品</a:t>
            </a:r>
            <a:endParaRPr lang="zh-CN" altLang="en-US" sz="2800" b="1" dirty="0">
              <a:solidFill>
                <a:srgbClr val="42D2C4"/>
              </a:solidFill>
              <a:latin typeface="Century Gothic" pitchFamily="34" charset="0"/>
            </a:endParaRPr>
          </a:p>
        </p:txBody>
      </p:sp>
    </p:spTree>
    <p:extLst>
      <p:ext uri="{BB962C8B-B14F-4D97-AF65-F5344CB8AC3E}">
        <p14:creationId xmlns:p14="http://schemas.microsoft.com/office/powerpoint/2010/main" val="108126760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Action</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25" name="文本框 24"/>
          <p:cNvSpPr txBox="1"/>
          <p:nvPr/>
        </p:nvSpPr>
        <p:spPr>
          <a:xfrm>
            <a:off x="571500" y="1774857"/>
            <a:ext cx="10916351" cy="1149545"/>
          </a:xfrm>
          <a:prstGeom prst="rect">
            <a:avLst/>
          </a:prstGeom>
          <a:noFill/>
        </p:spPr>
        <p:txBody>
          <a:bodyPr wrap="square" lIns="68580" tIns="34290" rIns="68580" bIns="34290" rtlCol="0">
            <a:spAutoFit/>
          </a:bodyPr>
          <a:lstStyle/>
          <a:p>
            <a:pPr defTabSz="457200">
              <a:lnSpc>
                <a:spcPct val="130000"/>
              </a:lnSpc>
            </a:pPr>
            <a:r>
              <a:rPr lang="zh-CN" altLang="en-US" dirty="0">
                <a:solidFill>
                  <a:schemeClr val="bg1"/>
                </a:solidFill>
              </a:rPr>
              <a:t>简单来说，</a:t>
            </a:r>
            <a:r>
              <a:rPr lang="zh-CN" altLang="en-US" dirty="0" smtClean="0">
                <a:solidFill>
                  <a:schemeClr val="bg1"/>
                </a:solidFill>
              </a:rPr>
              <a:t>比如</a:t>
            </a:r>
            <a:r>
              <a:rPr lang="en-US" altLang="zh-CN" dirty="0">
                <a:solidFill>
                  <a:schemeClr val="bg1"/>
                </a:solidFill>
              </a:rPr>
              <a:t>Flappy Bird</a:t>
            </a:r>
            <a:r>
              <a:rPr lang="zh-CN" altLang="en-US" dirty="0" smtClean="0">
                <a:solidFill>
                  <a:schemeClr val="bg1"/>
                </a:solidFill>
              </a:rPr>
              <a:t>的</a:t>
            </a:r>
            <a:r>
              <a:rPr lang="zh-CN" altLang="en-US" dirty="0">
                <a:solidFill>
                  <a:schemeClr val="bg1"/>
                </a:solidFill>
              </a:rPr>
              <a:t>基础的</a:t>
            </a:r>
            <a:r>
              <a:rPr lang="en-US" altLang="zh-CN" dirty="0">
                <a:solidFill>
                  <a:schemeClr val="bg1"/>
                </a:solidFill>
              </a:rPr>
              <a:t>action </a:t>
            </a:r>
            <a:r>
              <a:rPr lang="zh-CN" altLang="en-US" dirty="0">
                <a:solidFill>
                  <a:schemeClr val="bg1"/>
                </a:solidFill>
              </a:rPr>
              <a:t>只有</a:t>
            </a:r>
            <a:r>
              <a:rPr lang="en-US" altLang="zh-CN" dirty="0">
                <a:solidFill>
                  <a:schemeClr val="bg1"/>
                </a:solidFill>
              </a:rPr>
              <a:t>2</a:t>
            </a:r>
            <a:r>
              <a:rPr lang="zh-CN" altLang="en-US" dirty="0">
                <a:solidFill>
                  <a:schemeClr val="bg1"/>
                </a:solidFill>
              </a:rPr>
              <a:t>个：</a:t>
            </a:r>
            <a:r>
              <a:rPr lang="en-US" altLang="zh-CN" dirty="0" smtClean="0">
                <a:solidFill>
                  <a:schemeClr val="bg1"/>
                </a:solidFill>
              </a:rPr>
              <a:t>{</a:t>
            </a:r>
            <a:r>
              <a:rPr lang="zh-CN" altLang="en-US" dirty="0" smtClean="0">
                <a:solidFill>
                  <a:schemeClr val="bg1"/>
                </a:solidFill>
              </a:rPr>
              <a:t>上，下</a:t>
            </a:r>
            <a:r>
              <a:rPr lang="en-US" altLang="zh-CN" dirty="0" smtClean="0">
                <a:solidFill>
                  <a:schemeClr val="bg1"/>
                </a:solidFill>
              </a:rPr>
              <a:t>}</a:t>
            </a:r>
            <a:r>
              <a:rPr lang="zh-CN" altLang="en-US" dirty="0">
                <a:solidFill>
                  <a:schemeClr val="bg1"/>
                </a:solidFill>
              </a:rPr>
              <a:t>移动，但</a:t>
            </a:r>
            <a:r>
              <a:rPr lang="en-US" altLang="zh-CN" dirty="0">
                <a:solidFill>
                  <a:schemeClr val="bg1"/>
                </a:solidFill>
              </a:rPr>
              <a:t>Multi-Step Plan Environment </a:t>
            </a:r>
            <a:r>
              <a:rPr lang="zh-CN" altLang="en-US" dirty="0">
                <a:solidFill>
                  <a:schemeClr val="bg1"/>
                </a:solidFill>
              </a:rPr>
              <a:t>中考虑的 </a:t>
            </a:r>
            <a:r>
              <a:rPr lang="en-US" altLang="zh-CN" dirty="0">
                <a:solidFill>
                  <a:schemeClr val="bg1"/>
                </a:solidFill>
              </a:rPr>
              <a:t>the action set is the set of </a:t>
            </a:r>
            <a:r>
              <a:rPr lang="en-US" altLang="zh-CN" dirty="0" smtClean="0">
                <a:solidFill>
                  <a:schemeClr val="bg1"/>
                </a:solidFill>
              </a:rPr>
              <a:t>all</a:t>
            </a:r>
            <a:r>
              <a:rPr lang="zh-CN" altLang="en-US" dirty="0" smtClean="0">
                <a:solidFill>
                  <a:schemeClr val="bg1"/>
                </a:solidFill>
              </a:rPr>
              <a:t> </a:t>
            </a:r>
            <a:r>
              <a:rPr lang="en-US" altLang="zh-CN" dirty="0" smtClean="0">
                <a:solidFill>
                  <a:schemeClr val="bg1"/>
                </a:solidFill>
              </a:rPr>
              <a:t>possible </a:t>
            </a:r>
            <a:r>
              <a:rPr lang="en-US" altLang="zh-CN" dirty="0">
                <a:solidFill>
                  <a:schemeClr val="bg1"/>
                </a:solidFill>
              </a:rPr>
              <a:t>n-length action sequence</a:t>
            </a:r>
            <a:r>
              <a:rPr lang="zh-CN" altLang="en-US" dirty="0">
                <a:solidFill>
                  <a:schemeClr val="bg1"/>
                </a:solidFill>
              </a:rPr>
              <a:t>，也就是把基础的</a:t>
            </a:r>
            <a:r>
              <a:rPr lang="en-US" altLang="zh-CN" dirty="0">
                <a:solidFill>
                  <a:schemeClr val="bg1"/>
                </a:solidFill>
              </a:rPr>
              <a:t>action</a:t>
            </a:r>
            <a:r>
              <a:rPr lang="zh-CN" altLang="en-US" dirty="0">
                <a:solidFill>
                  <a:schemeClr val="bg1"/>
                </a:solidFill>
              </a:rPr>
              <a:t>序列作为真正考虑的 </a:t>
            </a:r>
            <a:r>
              <a:rPr lang="en-US" altLang="zh-CN" dirty="0">
                <a:solidFill>
                  <a:schemeClr val="bg1"/>
                </a:solidFill>
              </a:rPr>
              <a:t>action set </a:t>
            </a:r>
            <a:r>
              <a:rPr lang="zh-CN" altLang="en-US" dirty="0">
                <a:solidFill>
                  <a:schemeClr val="bg1"/>
                </a:solidFill>
              </a:rPr>
              <a:t>中的一员，</a:t>
            </a:r>
            <a:r>
              <a:rPr lang="en-US" altLang="zh-CN" dirty="0">
                <a:solidFill>
                  <a:schemeClr val="bg1"/>
                </a:solidFill>
              </a:rPr>
              <a:t>e.g. </a:t>
            </a:r>
            <a:r>
              <a:rPr lang="zh-CN" altLang="en-US" dirty="0">
                <a:solidFill>
                  <a:schemeClr val="bg1"/>
                </a:solidFill>
              </a:rPr>
              <a:t>当</a:t>
            </a:r>
            <a:r>
              <a:rPr lang="en-US" altLang="zh-CN" dirty="0">
                <a:solidFill>
                  <a:schemeClr val="bg1"/>
                </a:solidFill>
              </a:rPr>
              <a:t>n=20</a:t>
            </a:r>
            <a:r>
              <a:rPr lang="zh-CN" altLang="en-US" dirty="0">
                <a:solidFill>
                  <a:schemeClr val="bg1"/>
                </a:solidFill>
              </a:rPr>
              <a:t>时，基础的</a:t>
            </a:r>
            <a:r>
              <a:rPr lang="en-US" altLang="zh-CN" dirty="0">
                <a:solidFill>
                  <a:schemeClr val="bg1"/>
                </a:solidFill>
              </a:rPr>
              <a:t>action</a:t>
            </a:r>
            <a:r>
              <a:rPr lang="zh-CN" altLang="en-US" dirty="0">
                <a:solidFill>
                  <a:schemeClr val="bg1"/>
                </a:solidFill>
              </a:rPr>
              <a:t>为</a:t>
            </a:r>
            <a:r>
              <a:rPr lang="en-US" altLang="zh-CN" dirty="0" smtClean="0">
                <a:solidFill>
                  <a:schemeClr val="bg1"/>
                </a:solidFill>
              </a:rPr>
              <a:t>{</a:t>
            </a:r>
            <a:r>
              <a:rPr lang="zh-CN" altLang="en-US" dirty="0" smtClean="0">
                <a:solidFill>
                  <a:schemeClr val="bg1"/>
                </a:solidFill>
              </a:rPr>
              <a:t>上，下</a:t>
            </a:r>
            <a:r>
              <a:rPr lang="en-US" altLang="zh-CN" dirty="0" smtClean="0">
                <a:solidFill>
                  <a:schemeClr val="bg1"/>
                </a:solidFill>
              </a:rPr>
              <a:t>}</a:t>
            </a:r>
            <a:r>
              <a:rPr lang="zh-CN" altLang="en-US" dirty="0">
                <a:solidFill>
                  <a:schemeClr val="bg1"/>
                </a:solidFill>
              </a:rPr>
              <a:t>移动</a:t>
            </a:r>
            <a:r>
              <a:rPr lang="en-US" altLang="zh-CN" dirty="0">
                <a:solidFill>
                  <a:schemeClr val="bg1"/>
                </a:solidFill>
              </a:rPr>
              <a:t>2</a:t>
            </a:r>
            <a:r>
              <a:rPr lang="zh-CN" altLang="en-US" dirty="0">
                <a:solidFill>
                  <a:schemeClr val="bg1"/>
                </a:solidFill>
              </a:rPr>
              <a:t>种，也会有</a:t>
            </a:r>
            <a:r>
              <a:rPr lang="en-US" altLang="zh-CN" dirty="0">
                <a:solidFill>
                  <a:schemeClr val="bg1"/>
                </a:solidFill>
              </a:rPr>
              <a:t>2^20=1e6</a:t>
            </a:r>
            <a:r>
              <a:rPr lang="zh-CN" altLang="en-US" dirty="0">
                <a:solidFill>
                  <a:schemeClr val="bg1"/>
                </a:solidFill>
              </a:rPr>
              <a:t>量级的</a:t>
            </a:r>
            <a:r>
              <a:rPr lang="en-US" altLang="zh-CN" dirty="0">
                <a:solidFill>
                  <a:schemeClr val="bg1"/>
                </a:solidFill>
              </a:rPr>
              <a:t>action</a:t>
            </a:r>
            <a:r>
              <a:rPr lang="zh-CN" altLang="en-US" dirty="0">
                <a:solidFill>
                  <a:schemeClr val="bg1"/>
                </a:solidFill>
              </a:rPr>
              <a:t>数目。</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571500" y="3086100"/>
            <a:ext cx="4919472" cy="3416300"/>
          </a:xfrm>
          <a:prstGeom prst="rect">
            <a:avLst/>
          </a:prstGeom>
        </p:spPr>
      </p:pic>
      <p:sp>
        <p:nvSpPr>
          <p:cNvPr id="5" name="文本框 4"/>
          <p:cNvSpPr txBox="1"/>
          <p:nvPr/>
        </p:nvSpPr>
        <p:spPr>
          <a:xfrm>
            <a:off x="6029675" y="3480737"/>
            <a:ext cx="5156200" cy="2169825"/>
          </a:xfrm>
          <a:prstGeom prst="rect">
            <a:avLst/>
          </a:prstGeom>
          <a:noFill/>
        </p:spPr>
        <p:txBody>
          <a:bodyPr wrap="square" rtlCol="0">
            <a:spAutoFit/>
          </a:bodyPr>
          <a:lstStyle/>
          <a:p>
            <a:pPr>
              <a:lnSpc>
                <a:spcPct val="150000"/>
              </a:lnSpc>
            </a:pPr>
            <a:r>
              <a:rPr lang="zh-CN" altLang="en-US" dirty="0">
                <a:solidFill>
                  <a:schemeClr val="bg1"/>
                </a:solidFill>
              </a:rPr>
              <a:t>至于为什么要用一串基础</a:t>
            </a:r>
            <a:r>
              <a:rPr lang="en-US" altLang="zh-CN" dirty="0">
                <a:solidFill>
                  <a:schemeClr val="bg1"/>
                </a:solidFill>
              </a:rPr>
              <a:t>action</a:t>
            </a:r>
            <a:r>
              <a:rPr lang="zh-CN" altLang="en-US" dirty="0">
                <a:solidFill>
                  <a:schemeClr val="bg1"/>
                </a:solidFill>
              </a:rPr>
              <a:t>的序列来作为一个实际</a:t>
            </a:r>
            <a:r>
              <a:rPr lang="en-US" altLang="zh-CN" dirty="0">
                <a:solidFill>
                  <a:schemeClr val="bg1"/>
                </a:solidFill>
              </a:rPr>
              <a:t>action</a:t>
            </a:r>
            <a:r>
              <a:rPr lang="zh-CN" altLang="en-US" dirty="0">
                <a:solidFill>
                  <a:schemeClr val="bg1"/>
                </a:solidFill>
              </a:rPr>
              <a:t>，考虑到 </a:t>
            </a:r>
            <a:r>
              <a:rPr lang="en-US" altLang="zh-CN" dirty="0">
                <a:solidFill>
                  <a:schemeClr val="bg1"/>
                </a:solidFill>
              </a:rPr>
              <a:t>n-length </a:t>
            </a:r>
            <a:r>
              <a:rPr lang="zh-CN" altLang="en-US" dirty="0">
                <a:solidFill>
                  <a:schemeClr val="bg1"/>
                </a:solidFill>
              </a:rPr>
              <a:t>无论</a:t>
            </a:r>
            <a:r>
              <a:rPr lang="en-US" altLang="zh-CN" dirty="0">
                <a:solidFill>
                  <a:schemeClr val="bg1"/>
                </a:solidFill>
              </a:rPr>
              <a:t>n</a:t>
            </a:r>
            <a:r>
              <a:rPr lang="zh-CN" altLang="en-US" dirty="0">
                <a:solidFill>
                  <a:schemeClr val="bg1"/>
                </a:solidFill>
              </a:rPr>
              <a:t>取</a:t>
            </a:r>
            <a:r>
              <a:rPr lang="en-US" altLang="zh-CN" dirty="0">
                <a:solidFill>
                  <a:schemeClr val="bg1"/>
                </a:solidFill>
              </a:rPr>
              <a:t>1</a:t>
            </a:r>
            <a:r>
              <a:rPr lang="zh-CN" altLang="en-US" dirty="0">
                <a:solidFill>
                  <a:schemeClr val="bg1"/>
                </a:solidFill>
              </a:rPr>
              <a:t>还是大于</a:t>
            </a:r>
            <a:r>
              <a:rPr lang="en-US" altLang="zh-CN" dirty="0">
                <a:solidFill>
                  <a:schemeClr val="bg1"/>
                </a:solidFill>
              </a:rPr>
              <a:t>1</a:t>
            </a:r>
            <a:r>
              <a:rPr lang="zh-CN" altLang="en-US" dirty="0">
                <a:solidFill>
                  <a:schemeClr val="bg1"/>
                </a:solidFill>
              </a:rPr>
              <a:t>，相对的完成</a:t>
            </a:r>
            <a:r>
              <a:rPr lang="en-US" altLang="zh-CN" dirty="0">
                <a:solidFill>
                  <a:schemeClr val="bg1"/>
                </a:solidFill>
              </a:rPr>
              <a:t>goal</a:t>
            </a:r>
            <a:r>
              <a:rPr lang="zh-CN" altLang="en-US" dirty="0">
                <a:solidFill>
                  <a:schemeClr val="bg1"/>
                </a:solidFill>
              </a:rPr>
              <a:t>所需的实际</a:t>
            </a:r>
            <a:r>
              <a:rPr lang="en-US" altLang="zh-CN" dirty="0">
                <a:solidFill>
                  <a:schemeClr val="bg1"/>
                </a:solidFill>
              </a:rPr>
              <a:t>steps</a:t>
            </a:r>
            <a:r>
              <a:rPr lang="zh-CN" altLang="en-US" dirty="0">
                <a:solidFill>
                  <a:schemeClr val="bg1"/>
                </a:solidFill>
              </a:rPr>
              <a:t>数和</a:t>
            </a:r>
            <a:r>
              <a:rPr lang="en-US" altLang="zh-CN" dirty="0">
                <a:solidFill>
                  <a:schemeClr val="bg1"/>
                </a:solidFill>
              </a:rPr>
              <a:t>n</a:t>
            </a:r>
            <a:r>
              <a:rPr lang="zh-CN" altLang="en-US" dirty="0">
                <a:solidFill>
                  <a:schemeClr val="bg1"/>
                </a:solidFill>
              </a:rPr>
              <a:t>是倒数关系，所以是否需要考虑 </a:t>
            </a:r>
            <a:r>
              <a:rPr lang="en-US" altLang="zh-CN" dirty="0">
                <a:solidFill>
                  <a:schemeClr val="bg1"/>
                </a:solidFill>
              </a:rPr>
              <a:t>n-length action sequence </a:t>
            </a:r>
            <a:r>
              <a:rPr lang="zh-CN" altLang="en-US" dirty="0">
                <a:solidFill>
                  <a:schemeClr val="bg1"/>
                </a:solidFill>
              </a:rPr>
              <a:t>，是需要视实验和所处问题的实际情况考虑的</a:t>
            </a:r>
            <a:endParaRPr kumimoji="1" lang="zh-CN" altLang="en-US" dirty="0">
              <a:solidFill>
                <a:schemeClr val="bg1"/>
              </a:solidFill>
            </a:endParaRPr>
          </a:p>
        </p:txBody>
      </p:sp>
    </p:spTree>
    <p:extLst>
      <p:ext uri="{BB962C8B-B14F-4D97-AF65-F5344CB8AC3E}">
        <p14:creationId xmlns:p14="http://schemas.microsoft.com/office/powerpoint/2010/main" val="107032981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Action</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25" name="文本框 24"/>
          <p:cNvSpPr txBox="1"/>
          <p:nvPr/>
        </p:nvSpPr>
        <p:spPr>
          <a:xfrm>
            <a:off x="571500" y="1287960"/>
            <a:ext cx="10916351" cy="900246"/>
          </a:xfrm>
          <a:prstGeom prst="rect">
            <a:avLst/>
          </a:prstGeom>
          <a:noFill/>
        </p:spPr>
        <p:txBody>
          <a:bodyPr wrap="square" lIns="68580" tIns="34290" rIns="68580" bIns="34290" rtlCol="0">
            <a:spAutoFit/>
          </a:bodyPr>
          <a:lstStyle/>
          <a:p>
            <a:pPr defTabSz="457200">
              <a:lnSpc>
                <a:spcPct val="150000"/>
              </a:lnSpc>
            </a:pPr>
            <a:r>
              <a:rPr lang="zh-CN" altLang="en-US" dirty="0">
                <a:solidFill>
                  <a:schemeClr val="bg1"/>
                </a:solidFill>
              </a:rPr>
              <a:t>例如王者荣耀游戏的真实玩家操作会是一系列基础</a:t>
            </a:r>
            <a:r>
              <a:rPr lang="en-US" altLang="zh-CN" dirty="0">
                <a:solidFill>
                  <a:schemeClr val="bg1"/>
                </a:solidFill>
              </a:rPr>
              <a:t>action, </a:t>
            </a:r>
            <a:r>
              <a:rPr lang="zh-CN" altLang="en-US" dirty="0">
                <a:solidFill>
                  <a:schemeClr val="bg1"/>
                </a:solidFill>
              </a:rPr>
              <a:t>比如不会走向友方单位并攻击，不会一买完物品并卖掉，所以</a:t>
            </a:r>
            <a:r>
              <a:rPr lang="zh-CN" altLang="en-US" b="1" dirty="0">
                <a:solidFill>
                  <a:schemeClr val="bg1"/>
                </a:solidFill>
              </a:rPr>
              <a:t>实际</a:t>
            </a:r>
            <a:r>
              <a:rPr lang="en-US" altLang="zh-CN" b="1" dirty="0">
                <a:solidFill>
                  <a:schemeClr val="bg1"/>
                </a:solidFill>
              </a:rPr>
              <a:t>action</a:t>
            </a:r>
            <a:r>
              <a:rPr lang="zh-CN" altLang="en-US" b="1" dirty="0">
                <a:solidFill>
                  <a:schemeClr val="bg1"/>
                </a:solidFill>
              </a:rPr>
              <a:t>用</a:t>
            </a:r>
            <a:r>
              <a:rPr lang="en-US" altLang="zh-CN" b="1" dirty="0" smtClean="0">
                <a:solidFill>
                  <a:schemeClr val="bg1"/>
                </a:solidFill>
              </a:rPr>
              <a:t>n-length</a:t>
            </a:r>
            <a:r>
              <a:rPr lang="zh-CN" altLang="en-US" b="1" dirty="0" smtClean="0">
                <a:solidFill>
                  <a:schemeClr val="bg1"/>
                </a:solidFill>
              </a:rPr>
              <a:t> </a:t>
            </a:r>
            <a:r>
              <a:rPr lang="en-US" altLang="zh-CN" b="1" dirty="0" smtClean="0">
                <a:solidFill>
                  <a:schemeClr val="bg1"/>
                </a:solidFill>
              </a:rPr>
              <a:t>action </a:t>
            </a:r>
            <a:r>
              <a:rPr lang="en-US" altLang="zh-CN" b="1" dirty="0">
                <a:solidFill>
                  <a:schemeClr val="bg1"/>
                </a:solidFill>
              </a:rPr>
              <a:t>sequence</a:t>
            </a:r>
            <a:r>
              <a:rPr lang="zh-CN" altLang="en-US" b="1" dirty="0">
                <a:solidFill>
                  <a:schemeClr val="bg1"/>
                </a:solidFill>
              </a:rPr>
              <a:t>的话，在遇到数目大的情况下，有一批针对性的解决</a:t>
            </a:r>
            <a:r>
              <a:rPr lang="zh-CN" altLang="en-US" b="1" dirty="0" smtClean="0">
                <a:solidFill>
                  <a:schemeClr val="bg1"/>
                </a:solidFill>
              </a:rPr>
              <a:t>办法：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6675790" y="2452556"/>
            <a:ext cx="4812061" cy="2169825"/>
          </a:xfrm>
          <a:prstGeom prst="rect">
            <a:avLst/>
          </a:prstGeom>
          <a:noFill/>
        </p:spPr>
        <p:txBody>
          <a:bodyPr wrap="square" rtlCol="0">
            <a:spAutoFit/>
          </a:bodyPr>
          <a:lstStyle/>
          <a:p>
            <a:pPr>
              <a:lnSpc>
                <a:spcPct val="150000"/>
              </a:lnSpc>
            </a:pPr>
            <a:r>
              <a:rPr lang="zh-CN" altLang="en-US" dirty="0" smtClean="0">
                <a:solidFill>
                  <a:schemeClr val="bg1"/>
                </a:solidFill>
              </a:rPr>
              <a:t>用</a:t>
            </a:r>
            <a:r>
              <a:rPr lang="en-US" altLang="zh-CN" dirty="0" err="1" smtClean="0">
                <a:solidFill>
                  <a:schemeClr val="bg1"/>
                </a:solidFill>
              </a:rPr>
              <a:t>Wolpertinger</a:t>
            </a:r>
            <a:r>
              <a:rPr lang="en-US" altLang="zh-CN" dirty="0" smtClean="0">
                <a:solidFill>
                  <a:schemeClr val="bg1"/>
                </a:solidFill>
              </a:rPr>
              <a:t> </a:t>
            </a:r>
            <a:r>
              <a:rPr lang="zh-CN" altLang="en-US" dirty="0" smtClean="0">
                <a:solidFill>
                  <a:schemeClr val="bg1"/>
                </a:solidFill>
              </a:rPr>
              <a:t>框架</a:t>
            </a:r>
            <a:r>
              <a:rPr lang="en-US" altLang="zh-CN" dirty="0" smtClean="0">
                <a:solidFill>
                  <a:schemeClr val="bg1"/>
                </a:solidFill>
              </a:rPr>
              <a:t>, </a:t>
            </a:r>
            <a:r>
              <a:rPr lang="zh-CN" altLang="en-US" dirty="0">
                <a:solidFill>
                  <a:schemeClr val="bg1"/>
                </a:solidFill>
              </a:rPr>
              <a:t>其中的 </a:t>
            </a:r>
            <a:r>
              <a:rPr lang="en-US" altLang="zh-CN" dirty="0">
                <a:solidFill>
                  <a:schemeClr val="bg1"/>
                </a:solidFill>
              </a:rPr>
              <a:t>action embedding </a:t>
            </a:r>
            <a:r>
              <a:rPr lang="zh-CN" altLang="en-US" dirty="0">
                <a:solidFill>
                  <a:schemeClr val="bg1"/>
                </a:solidFill>
              </a:rPr>
              <a:t>可以既能“</a:t>
            </a:r>
            <a:r>
              <a:rPr lang="en-US" altLang="zh-CN" dirty="0">
                <a:solidFill>
                  <a:schemeClr val="bg1"/>
                </a:solidFill>
              </a:rPr>
              <a:t>generalize over the set of actions”</a:t>
            </a:r>
            <a:r>
              <a:rPr lang="zh-CN" altLang="en-US" dirty="0">
                <a:solidFill>
                  <a:schemeClr val="bg1"/>
                </a:solidFill>
              </a:rPr>
              <a:t>又能在性能上做到“</a:t>
            </a:r>
            <a:r>
              <a:rPr lang="en-US" altLang="zh-CN" dirty="0" smtClean="0">
                <a:solidFill>
                  <a:schemeClr val="bg1"/>
                </a:solidFill>
              </a:rPr>
              <a:t>sub-linear complexity </a:t>
            </a:r>
            <a:r>
              <a:rPr lang="en-US" altLang="zh-CN" dirty="0">
                <a:solidFill>
                  <a:schemeClr val="bg1"/>
                </a:solidFill>
              </a:rPr>
              <a:t>relative to the size of the action set”</a:t>
            </a:r>
            <a:r>
              <a:rPr lang="zh-CN" altLang="en-US" dirty="0">
                <a:solidFill>
                  <a:schemeClr val="bg1"/>
                </a:solidFill>
              </a:rPr>
              <a:t>，因此对于</a:t>
            </a:r>
            <a:r>
              <a:rPr lang="en-US" altLang="zh-CN" dirty="0">
                <a:solidFill>
                  <a:schemeClr val="bg1"/>
                </a:solidFill>
              </a:rPr>
              <a:t>action </a:t>
            </a:r>
            <a:r>
              <a:rPr lang="zh-CN" altLang="en-US" dirty="0">
                <a:solidFill>
                  <a:schemeClr val="bg1"/>
                </a:solidFill>
              </a:rPr>
              <a:t>多的问题，还是有希望解决的</a:t>
            </a:r>
            <a:r>
              <a:rPr lang="zh-CN" altLang="en-US" dirty="0" smtClean="0">
                <a:solidFill>
                  <a:schemeClr val="bg1"/>
                </a:solidFill>
              </a:rPr>
              <a:t>。</a:t>
            </a:r>
            <a:endParaRPr lang="en-US" altLang="zh-CN" dirty="0" smtClean="0">
              <a:solidFill>
                <a:schemeClr val="bg1"/>
              </a:solidFill>
            </a:endParaRPr>
          </a:p>
        </p:txBody>
      </p:sp>
      <p:pic>
        <p:nvPicPr>
          <p:cNvPr id="2" name="图片 1"/>
          <p:cNvPicPr>
            <a:picLocks noChangeAspect="1"/>
          </p:cNvPicPr>
          <p:nvPr/>
        </p:nvPicPr>
        <p:blipFill>
          <a:blip r:embed="rId3"/>
          <a:stretch>
            <a:fillRect/>
          </a:stretch>
        </p:blipFill>
        <p:spPr>
          <a:xfrm>
            <a:off x="203200" y="2452556"/>
            <a:ext cx="6295136" cy="3567244"/>
          </a:xfrm>
          <a:prstGeom prst="rect">
            <a:avLst/>
          </a:prstGeom>
        </p:spPr>
      </p:pic>
      <p:pic>
        <p:nvPicPr>
          <p:cNvPr id="4" name="图片 3"/>
          <p:cNvPicPr>
            <a:picLocks noChangeAspect="1"/>
          </p:cNvPicPr>
          <p:nvPr/>
        </p:nvPicPr>
        <p:blipFill>
          <a:blip r:embed="rId4"/>
          <a:stretch>
            <a:fillRect/>
          </a:stretch>
        </p:blipFill>
        <p:spPr>
          <a:xfrm>
            <a:off x="6675790" y="4991100"/>
            <a:ext cx="5171746" cy="1191552"/>
          </a:xfrm>
          <a:prstGeom prst="rect">
            <a:avLst/>
          </a:prstGeom>
        </p:spPr>
      </p:pic>
    </p:spTree>
    <p:extLst>
      <p:ext uri="{BB962C8B-B14F-4D97-AF65-F5344CB8AC3E}">
        <p14:creationId xmlns:p14="http://schemas.microsoft.com/office/powerpoint/2010/main" val="159550775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523220"/>
          </a:xfrm>
          <a:prstGeom prst="rect">
            <a:avLst/>
          </a:prstGeom>
          <a:noFill/>
        </p:spPr>
        <p:txBody>
          <a:bodyPr wrap="square" rtlCol="0">
            <a:spAutoFit/>
          </a:bodyPr>
          <a:lstStyle/>
          <a:p>
            <a:pPr algn="ctr"/>
            <a:r>
              <a:rPr lang="en-US" altLang="zh-CN"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Action</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5" name="文本框 4"/>
          <p:cNvSpPr txBox="1"/>
          <p:nvPr/>
        </p:nvSpPr>
        <p:spPr>
          <a:xfrm>
            <a:off x="-139700" y="1113728"/>
            <a:ext cx="12076461" cy="1338828"/>
          </a:xfrm>
          <a:prstGeom prst="rect">
            <a:avLst/>
          </a:prstGeom>
          <a:noFill/>
        </p:spPr>
        <p:txBody>
          <a:bodyPr wrap="square" rtlCol="0">
            <a:spAutoFit/>
          </a:bodyPr>
          <a:lstStyle/>
          <a:p>
            <a:pPr>
              <a:lnSpc>
                <a:spcPct val="150000"/>
              </a:lnSpc>
            </a:pPr>
            <a:r>
              <a:rPr lang="zh-CN" altLang="en-US" dirty="0" smtClean="0">
                <a:solidFill>
                  <a:schemeClr val="bg1"/>
                </a:solidFill>
              </a:rPr>
              <a:t>另有</a:t>
            </a:r>
            <a:r>
              <a:rPr lang="zh-CN" altLang="en-US" dirty="0" smtClean="0">
                <a:solidFill>
                  <a:schemeClr val="bg1"/>
                </a:solidFill>
              </a:rPr>
              <a:t>一方面的</a:t>
            </a:r>
            <a:r>
              <a:rPr lang="zh-CN" altLang="en-US" dirty="0">
                <a:solidFill>
                  <a:schemeClr val="bg1"/>
                </a:solidFill>
              </a:rPr>
              <a:t>工作</a:t>
            </a:r>
            <a:r>
              <a:rPr lang="zh-CN" altLang="en-US" dirty="0" smtClean="0">
                <a:solidFill>
                  <a:schemeClr val="bg1"/>
                </a:solidFill>
              </a:rPr>
              <a:t>是：</a:t>
            </a:r>
            <a:r>
              <a:rPr lang="zh-CN" altLang="en-US" b="1" dirty="0" smtClean="0">
                <a:solidFill>
                  <a:schemeClr val="bg1"/>
                </a:solidFill>
              </a:rPr>
              <a:t>基于</a:t>
            </a:r>
            <a:r>
              <a:rPr lang="zh-CN" altLang="en-US" b="1" dirty="0">
                <a:solidFill>
                  <a:schemeClr val="bg1"/>
                </a:solidFill>
              </a:rPr>
              <a:t>用 </a:t>
            </a:r>
            <a:r>
              <a:rPr lang="en-US" altLang="zh-CN" b="1" dirty="0" smtClean="0">
                <a:solidFill>
                  <a:schemeClr val="bg1"/>
                </a:solidFill>
              </a:rPr>
              <a:t>multi-class classification</a:t>
            </a:r>
            <a:r>
              <a:rPr lang="zh-CN" altLang="en-US" b="1" dirty="0">
                <a:solidFill>
                  <a:schemeClr val="bg1"/>
                </a:solidFill>
              </a:rPr>
              <a:t>的思想去解决</a:t>
            </a:r>
            <a:r>
              <a:rPr lang="en-US" altLang="zh-CN" b="1" dirty="0">
                <a:solidFill>
                  <a:schemeClr val="bg1"/>
                </a:solidFill>
              </a:rPr>
              <a:t>action </a:t>
            </a:r>
            <a:r>
              <a:rPr lang="zh-CN" altLang="en-US" b="1" dirty="0">
                <a:solidFill>
                  <a:schemeClr val="bg1"/>
                </a:solidFill>
              </a:rPr>
              <a:t>多导致的</a:t>
            </a:r>
            <a:r>
              <a:rPr lang="en-US" altLang="zh-CN" b="1" dirty="0">
                <a:solidFill>
                  <a:schemeClr val="bg1"/>
                </a:solidFill>
              </a:rPr>
              <a:t>scale</a:t>
            </a:r>
            <a:r>
              <a:rPr lang="zh-CN" altLang="en-US" b="1" dirty="0" smtClean="0">
                <a:solidFill>
                  <a:schemeClr val="bg1"/>
                </a:solidFill>
              </a:rPr>
              <a:t>问题</a:t>
            </a:r>
            <a:r>
              <a:rPr lang="zh-CN" altLang="en-US" b="1" dirty="0">
                <a:solidFill>
                  <a:schemeClr val="bg1"/>
                </a:solidFill>
              </a:rPr>
              <a:t>、</a:t>
            </a:r>
            <a:r>
              <a:rPr lang="zh-CN" altLang="en-US" b="1" dirty="0" smtClean="0">
                <a:solidFill>
                  <a:schemeClr val="bg1"/>
                </a:solidFill>
              </a:rPr>
              <a:t>基于</a:t>
            </a:r>
            <a:r>
              <a:rPr lang="en-US" altLang="zh-CN" b="1" dirty="0">
                <a:solidFill>
                  <a:schemeClr val="bg1"/>
                </a:solidFill>
              </a:rPr>
              <a:t>error-correcting output codes(ECOC</a:t>
            </a:r>
            <a:r>
              <a:rPr lang="zh-CN" altLang="en-US" b="1" dirty="0">
                <a:solidFill>
                  <a:schemeClr val="bg1"/>
                </a:solidFill>
              </a:rPr>
              <a:t>是对</a:t>
            </a:r>
            <a:r>
              <a:rPr lang="en-US" altLang="zh-CN" b="1" dirty="0">
                <a:solidFill>
                  <a:schemeClr val="bg1"/>
                </a:solidFill>
              </a:rPr>
              <a:t>class</a:t>
            </a:r>
            <a:r>
              <a:rPr lang="zh-CN" altLang="en-US" b="1" dirty="0">
                <a:solidFill>
                  <a:schemeClr val="bg1"/>
                </a:solidFill>
              </a:rPr>
              <a:t>数大时结合</a:t>
            </a:r>
            <a:r>
              <a:rPr lang="en-US" altLang="zh-CN" b="1" dirty="0">
                <a:solidFill>
                  <a:schemeClr val="bg1"/>
                </a:solidFill>
              </a:rPr>
              <a:t>binary classifier</a:t>
            </a:r>
            <a:r>
              <a:rPr lang="zh-CN" altLang="en-US" b="1" dirty="0">
                <a:solidFill>
                  <a:schemeClr val="bg1"/>
                </a:solidFill>
              </a:rPr>
              <a:t>对</a:t>
            </a:r>
            <a:r>
              <a:rPr lang="en-US" altLang="zh-CN" b="1" dirty="0">
                <a:solidFill>
                  <a:schemeClr val="bg1"/>
                </a:solidFill>
              </a:rPr>
              <a:t>multi-class classification</a:t>
            </a:r>
            <a:r>
              <a:rPr lang="zh-CN" altLang="en-US" b="1" dirty="0">
                <a:solidFill>
                  <a:schemeClr val="bg1"/>
                </a:solidFill>
              </a:rPr>
              <a:t>的优化</a:t>
            </a:r>
            <a:r>
              <a:rPr lang="en-US" altLang="zh-CN" b="1" dirty="0" smtClean="0">
                <a:solidFill>
                  <a:schemeClr val="bg1"/>
                </a:solidFill>
              </a:rPr>
              <a:t>)</a:t>
            </a:r>
            <a:r>
              <a:rPr lang="zh-CN" altLang="en-US" b="1" dirty="0" smtClean="0">
                <a:solidFill>
                  <a:schemeClr val="bg1"/>
                </a:solidFill>
              </a:rPr>
              <a:t>、</a:t>
            </a:r>
            <a:r>
              <a:rPr lang="zh-CN" altLang="mr-IN" b="1" dirty="0">
                <a:solidFill>
                  <a:schemeClr val="bg1"/>
                </a:solidFill>
              </a:rPr>
              <a:t>把</a:t>
            </a:r>
            <a:r>
              <a:rPr lang="mr-IN" altLang="zh-CN" b="1" dirty="0" err="1" smtClean="0">
                <a:solidFill>
                  <a:schemeClr val="bg1"/>
                </a:solidFill>
              </a:rPr>
              <a:t>learning</a:t>
            </a:r>
            <a:r>
              <a:rPr lang="en-US" altLang="zh-CN" b="1" dirty="0" smtClean="0">
                <a:solidFill>
                  <a:schemeClr val="bg1"/>
                </a:solidFill>
              </a:rPr>
              <a:t> </a:t>
            </a:r>
            <a:r>
              <a:rPr lang="zh-CN" altLang="en-US" b="1" dirty="0" smtClean="0">
                <a:solidFill>
                  <a:schemeClr val="bg1"/>
                </a:solidFill>
              </a:rPr>
              <a:t> </a:t>
            </a:r>
            <a:r>
              <a:rPr lang="mr-IN" altLang="zh-CN" b="1" dirty="0" err="1" smtClean="0">
                <a:solidFill>
                  <a:schemeClr val="bg1"/>
                </a:solidFill>
              </a:rPr>
              <a:t>complexity</a:t>
            </a:r>
            <a:r>
              <a:rPr lang="mr-IN" altLang="zh-CN" b="1" dirty="0" smtClean="0">
                <a:solidFill>
                  <a:schemeClr val="bg1"/>
                </a:solidFill>
              </a:rPr>
              <a:t> </a:t>
            </a:r>
            <a:r>
              <a:rPr lang="zh-CN" altLang="mr-IN" b="1" dirty="0">
                <a:solidFill>
                  <a:schemeClr val="bg1"/>
                </a:solidFill>
              </a:rPr>
              <a:t>从 </a:t>
            </a:r>
            <a:r>
              <a:rPr lang="mr-IN" altLang="zh-CN" b="1" dirty="0" err="1">
                <a:solidFill>
                  <a:schemeClr val="bg1"/>
                </a:solidFill>
              </a:rPr>
              <a:t>O</a:t>
            </a:r>
            <a:r>
              <a:rPr lang="mr-IN" altLang="zh-CN" b="1" dirty="0">
                <a:solidFill>
                  <a:schemeClr val="bg1"/>
                </a:solidFill>
              </a:rPr>
              <a:t>(A^2) </a:t>
            </a:r>
            <a:r>
              <a:rPr lang="zh-CN" altLang="mr-IN" b="1" dirty="0">
                <a:solidFill>
                  <a:schemeClr val="bg1"/>
                </a:solidFill>
              </a:rPr>
              <a:t>降低到了</a:t>
            </a:r>
            <a:r>
              <a:rPr lang="mr-IN" altLang="zh-CN" b="1" dirty="0" err="1">
                <a:solidFill>
                  <a:schemeClr val="bg1"/>
                </a:solidFill>
              </a:rPr>
              <a:t>O</a:t>
            </a:r>
            <a:r>
              <a:rPr lang="mr-IN" altLang="zh-CN" b="1" dirty="0">
                <a:solidFill>
                  <a:schemeClr val="bg1"/>
                </a:solidFill>
              </a:rPr>
              <a:t>(</a:t>
            </a:r>
            <a:r>
              <a:rPr lang="mr-IN" altLang="zh-CN" b="1" dirty="0" err="1">
                <a:solidFill>
                  <a:schemeClr val="bg1"/>
                </a:solidFill>
              </a:rPr>
              <a:t>Alog</a:t>
            </a:r>
            <a:r>
              <a:rPr lang="mr-IN" altLang="zh-CN" b="1" dirty="0">
                <a:solidFill>
                  <a:schemeClr val="bg1"/>
                </a:solidFill>
              </a:rPr>
              <a:t>(</a:t>
            </a:r>
            <a:r>
              <a:rPr lang="mr-IN" altLang="zh-CN" b="1" dirty="0" err="1">
                <a:solidFill>
                  <a:schemeClr val="bg1"/>
                </a:solidFill>
              </a:rPr>
              <a:t>A</a:t>
            </a:r>
            <a:r>
              <a:rPr lang="mr-IN" altLang="zh-CN" b="1" dirty="0">
                <a:solidFill>
                  <a:schemeClr val="bg1"/>
                </a:solidFill>
              </a:rPr>
              <a:t>))</a:t>
            </a:r>
            <a:r>
              <a:rPr lang="zh-CN" altLang="mr-IN" b="1" dirty="0">
                <a:solidFill>
                  <a:schemeClr val="bg1"/>
                </a:solidFill>
              </a:rPr>
              <a:t>和</a:t>
            </a:r>
            <a:r>
              <a:rPr lang="mr-IN" altLang="zh-CN" b="1" dirty="0" err="1">
                <a:solidFill>
                  <a:schemeClr val="bg1"/>
                </a:solidFill>
              </a:rPr>
              <a:t>O</a:t>
            </a:r>
            <a:r>
              <a:rPr lang="mr-IN" altLang="zh-CN" b="1" dirty="0">
                <a:solidFill>
                  <a:schemeClr val="bg1"/>
                </a:solidFill>
              </a:rPr>
              <a:t>(</a:t>
            </a:r>
            <a:r>
              <a:rPr lang="mr-IN" altLang="zh-CN" b="1" dirty="0" err="1">
                <a:solidFill>
                  <a:schemeClr val="bg1"/>
                </a:solidFill>
              </a:rPr>
              <a:t>log</a:t>
            </a:r>
            <a:r>
              <a:rPr lang="mr-IN" altLang="zh-CN" b="1" dirty="0">
                <a:solidFill>
                  <a:schemeClr val="bg1"/>
                </a:solidFill>
              </a:rPr>
              <a:t>(</a:t>
            </a:r>
            <a:r>
              <a:rPr lang="mr-IN" altLang="zh-CN" b="1" dirty="0" err="1">
                <a:solidFill>
                  <a:schemeClr val="bg1"/>
                </a:solidFill>
              </a:rPr>
              <a:t>A</a:t>
            </a:r>
            <a:r>
              <a:rPr lang="mr-IN" altLang="zh-CN" b="1" dirty="0" smtClean="0">
                <a:solidFill>
                  <a:schemeClr val="bg1"/>
                </a:solidFill>
              </a:rPr>
              <a:t>))</a:t>
            </a:r>
            <a:endParaRPr lang="en-US" altLang="zh-CN" b="1" dirty="0" smtClean="0">
              <a:solidFill>
                <a:schemeClr val="bg1"/>
              </a:solidFill>
            </a:endParaRPr>
          </a:p>
        </p:txBody>
      </p:sp>
      <p:pic>
        <p:nvPicPr>
          <p:cNvPr id="6" name="图片 5"/>
          <p:cNvPicPr>
            <a:picLocks/>
          </p:cNvPicPr>
          <p:nvPr/>
        </p:nvPicPr>
        <p:blipFill>
          <a:blip r:embed="rId3"/>
          <a:stretch>
            <a:fillRect/>
          </a:stretch>
        </p:blipFill>
        <p:spPr>
          <a:xfrm>
            <a:off x="6536761" y="2109683"/>
            <a:ext cx="5400000" cy="1440000"/>
          </a:xfrm>
          <a:prstGeom prst="rect">
            <a:avLst/>
          </a:prstGeom>
        </p:spPr>
      </p:pic>
      <p:pic>
        <p:nvPicPr>
          <p:cNvPr id="7" name="图片 6"/>
          <p:cNvPicPr>
            <a:picLocks/>
          </p:cNvPicPr>
          <p:nvPr/>
        </p:nvPicPr>
        <p:blipFill>
          <a:blip r:embed="rId4"/>
          <a:stretch>
            <a:fillRect/>
          </a:stretch>
        </p:blipFill>
        <p:spPr>
          <a:xfrm>
            <a:off x="6546232" y="5260068"/>
            <a:ext cx="5400000" cy="1440000"/>
          </a:xfrm>
          <a:prstGeom prst="rect">
            <a:avLst/>
          </a:prstGeom>
        </p:spPr>
      </p:pic>
      <p:pic>
        <p:nvPicPr>
          <p:cNvPr id="8" name="图片 7"/>
          <p:cNvPicPr>
            <a:picLocks/>
          </p:cNvPicPr>
          <p:nvPr/>
        </p:nvPicPr>
        <p:blipFill>
          <a:blip r:embed="rId5"/>
          <a:stretch>
            <a:fillRect/>
          </a:stretch>
        </p:blipFill>
        <p:spPr>
          <a:xfrm>
            <a:off x="6536761" y="3691422"/>
            <a:ext cx="5400000" cy="1440000"/>
          </a:xfrm>
          <a:prstGeom prst="rect">
            <a:avLst/>
          </a:prstGeom>
        </p:spPr>
      </p:pic>
      <p:pic>
        <p:nvPicPr>
          <p:cNvPr id="9" name="图片 8"/>
          <p:cNvPicPr>
            <a:picLocks noChangeAspect="1"/>
          </p:cNvPicPr>
          <p:nvPr/>
        </p:nvPicPr>
        <p:blipFill>
          <a:blip r:embed="rId6"/>
          <a:stretch>
            <a:fillRect/>
          </a:stretch>
        </p:blipFill>
        <p:spPr>
          <a:xfrm>
            <a:off x="139700" y="2997200"/>
            <a:ext cx="5998697" cy="3341556"/>
          </a:xfrm>
          <a:prstGeom prst="rect">
            <a:avLst/>
          </a:prstGeom>
        </p:spPr>
      </p:pic>
    </p:spTree>
    <p:extLst>
      <p:ext uri="{BB962C8B-B14F-4D97-AF65-F5344CB8AC3E}">
        <p14:creationId xmlns:p14="http://schemas.microsoft.com/office/powerpoint/2010/main" val="42430079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523220"/>
          </a:xfrm>
          <a:prstGeom prst="rect">
            <a:avLst/>
          </a:prstGeom>
          <a:noFill/>
        </p:spPr>
        <p:txBody>
          <a:bodyPr wrap="square" rtlCol="0">
            <a:spAutoFit/>
          </a:bodyPr>
          <a:lstStyle/>
          <a:p>
            <a:pPr algn="ctr"/>
            <a:r>
              <a:rPr lang="en-US" altLang="zh-CN"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Goal</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25" name="文本框 24"/>
          <p:cNvSpPr txBox="1"/>
          <p:nvPr/>
        </p:nvSpPr>
        <p:spPr>
          <a:xfrm>
            <a:off x="571500" y="1480082"/>
            <a:ext cx="10916351" cy="1149545"/>
          </a:xfrm>
          <a:prstGeom prst="rect">
            <a:avLst/>
          </a:prstGeom>
          <a:noFill/>
        </p:spPr>
        <p:txBody>
          <a:bodyPr wrap="square" lIns="68580" tIns="34290" rIns="68580" bIns="34290" rtlCol="0">
            <a:spAutoFit/>
          </a:bodyPr>
          <a:lstStyle/>
          <a:p>
            <a:pPr defTabSz="457200">
              <a:lnSpc>
                <a:spcPct val="130000"/>
              </a:lnSpc>
            </a:pPr>
            <a:r>
              <a:rPr lang="en-US" altLang="zh-CN" dirty="0">
                <a:solidFill>
                  <a:schemeClr val="bg1"/>
                </a:solidFill>
              </a:rPr>
              <a:t>Ultimate goal </a:t>
            </a:r>
            <a:r>
              <a:rPr lang="zh-CN" altLang="en-US" dirty="0">
                <a:solidFill>
                  <a:schemeClr val="bg1"/>
                </a:solidFill>
              </a:rPr>
              <a:t>肯定是我方</a:t>
            </a:r>
            <a:r>
              <a:rPr lang="zh-CN" altLang="en-US" dirty="0" smtClean="0">
                <a:solidFill>
                  <a:schemeClr val="bg1"/>
                </a:solidFill>
              </a:rPr>
              <a:t>推倒敌方</a:t>
            </a:r>
            <a:r>
              <a:rPr lang="zh-CN" altLang="en-US" dirty="0">
                <a:solidFill>
                  <a:schemeClr val="bg1"/>
                </a:solidFill>
              </a:rPr>
              <a:t>基地获胜，但如果将</a:t>
            </a:r>
            <a:r>
              <a:rPr lang="en-US" altLang="zh-CN" dirty="0">
                <a:solidFill>
                  <a:schemeClr val="bg1"/>
                </a:solidFill>
              </a:rPr>
              <a:t>goal</a:t>
            </a:r>
            <a:r>
              <a:rPr lang="zh-CN" altLang="en-US" dirty="0">
                <a:solidFill>
                  <a:schemeClr val="bg1"/>
                </a:solidFill>
              </a:rPr>
              <a:t>直接设定为这个的，</a:t>
            </a:r>
            <a:r>
              <a:rPr lang="en-US" altLang="zh-CN" dirty="0">
                <a:solidFill>
                  <a:schemeClr val="bg1"/>
                </a:solidFill>
              </a:rPr>
              <a:t>reward</a:t>
            </a:r>
            <a:r>
              <a:rPr lang="zh-CN" altLang="en-US" dirty="0">
                <a:solidFill>
                  <a:schemeClr val="bg1"/>
                </a:solidFill>
              </a:rPr>
              <a:t>将是延迟很多的。如此一来在</a:t>
            </a:r>
            <a:r>
              <a:rPr lang="en-US" altLang="zh-CN" dirty="0">
                <a:solidFill>
                  <a:schemeClr val="bg1"/>
                </a:solidFill>
              </a:rPr>
              <a:t>sparse feedback</a:t>
            </a:r>
            <a:r>
              <a:rPr lang="zh-CN" altLang="en-US" dirty="0">
                <a:solidFill>
                  <a:schemeClr val="bg1"/>
                </a:solidFill>
              </a:rPr>
              <a:t>情况下，</a:t>
            </a:r>
            <a:r>
              <a:rPr lang="en-US" altLang="zh-CN" dirty="0">
                <a:solidFill>
                  <a:schemeClr val="bg1"/>
                </a:solidFill>
              </a:rPr>
              <a:t>agent</a:t>
            </a:r>
            <a:r>
              <a:rPr lang="zh-CN" altLang="en-US" dirty="0">
                <a:solidFill>
                  <a:schemeClr val="bg1"/>
                </a:solidFill>
              </a:rPr>
              <a:t>不太能学好（尽管可以用</a:t>
            </a:r>
            <a:r>
              <a:rPr lang="en-US" altLang="zh-CN" dirty="0">
                <a:solidFill>
                  <a:schemeClr val="bg1"/>
                </a:solidFill>
              </a:rPr>
              <a:t>epsilon-greedy</a:t>
            </a:r>
            <a:r>
              <a:rPr lang="zh-CN" altLang="en-US" dirty="0">
                <a:solidFill>
                  <a:schemeClr val="bg1"/>
                </a:solidFill>
              </a:rPr>
              <a:t>的方法让</a:t>
            </a:r>
            <a:r>
              <a:rPr lang="en-US" altLang="zh-CN" dirty="0">
                <a:solidFill>
                  <a:schemeClr val="bg1"/>
                </a:solidFill>
              </a:rPr>
              <a:t>agent</a:t>
            </a:r>
            <a:r>
              <a:rPr lang="zh-CN" altLang="en-US" dirty="0">
                <a:solidFill>
                  <a:schemeClr val="bg1"/>
                </a:solidFill>
              </a:rPr>
              <a:t>多尝试不用的</a:t>
            </a:r>
            <a:r>
              <a:rPr lang="en-US" altLang="zh-CN" dirty="0">
                <a:solidFill>
                  <a:schemeClr val="bg1"/>
                </a:solidFill>
              </a:rPr>
              <a:t>action</a:t>
            </a:r>
            <a:r>
              <a:rPr lang="zh-CN" altLang="en-US" dirty="0">
                <a:solidFill>
                  <a:schemeClr val="bg1"/>
                </a:solidFill>
              </a:rPr>
              <a:t>）</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571500" y="2781300"/>
            <a:ext cx="5041900" cy="3698928"/>
          </a:xfrm>
          <a:prstGeom prst="rect">
            <a:avLst/>
          </a:prstGeom>
        </p:spPr>
      </p:pic>
      <p:sp>
        <p:nvSpPr>
          <p:cNvPr id="4" name="矩形 3"/>
          <p:cNvSpPr/>
          <p:nvPr/>
        </p:nvSpPr>
        <p:spPr>
          <a:xfrm>
            <a:off x="5613400" y="2232911"/>
            <a:ext cx="6096000" cy="2585323"/>
          </a:xfrm>
          <a:prstGeom prst="rect">
            <a:avLst/>
          </a:prstGeom>
        </p:spPr>
        <p:txBody>
          <a:bodyPr>
            <a:spAutoFit/>
          </a:bodyPr>
          <a:lstStyle/>
          <a:p>
            <a:pPr>
              <a:lnSpc>
                <a:spcPct val="150000"/>
              </a:lnSpc>
            </a:pPr>
            <a:r>
              <a:rPr lang="zh-CN" altLang="en-US" dirty="0">
                <a:solidFill>
                  <a:schemeClr val="bg1"/>
                </a:solidFill>
              </a:rPr>
              <a:t>于是这里提出了一种 </a:t>
            </a:r>
            <a:r>
              <a:rPr lang="en-US" altLang="zh-CN" b="1" dirty="0">
                <a:solidFill>
                  <a:schemeClr val="bg1"/>
                </a:solidFill>
              </a:rPr>
              <a:t>hierarchical-DQN (h-DQN) framework</a:t>
            </a:r>
            <a:r>
              <a:rPr lang="zh-CN" altLang="en-US" dirty="0">
                <a:solidFill>
                  <a:schemeClr val="bg1"/>
                </a:solidFill>
              </a:rPr>
              <a:t>，在时间尺度上切分出 </a:t>
            </a:r>
            <a:r>
              <a:rPr lang="en-US" altLang="zh-CN" dirty="0">
                <a:solidFill>
                  <a:schemeClr val="bg1"/>
                </a:solidFill>
              </a:rPr>
              <a:t>intrinsically generated goals</a:t>
            </a:r>
            <a:r>
              <a:rPr lang="zh-CN" altLang="en-US" dirty="0">
                <a:solidFill>
                  <a:schemeClr val="bg1"/>
                </a:solidFill>
              </a:rPr>
              <a:t>，让</a:t>
            </a:r>
            <a:r>
              <a:rPr lang="en-US" altLang="zh-CN" dirty="0">
                <a:solidFill>
                  <a:schemeClr val="bg1"/>
                </a:solidFill>
              </a:rPr>
              <a:t>agent</a:t>
            </a:r>
            <a:r>
              <a:rPr lang="zh-CN" altLang="en-US" dirty="0">
                <a:solidFill>
                  <a:schemeClr val="bg1"/>
                </a:solidFill>
              </a:rPr>
              <a:t>在</a:t>
            </a:r>
            <a:r>
              <a:rPr lang="en-US" altLang="zh-CN" dirty="0" smtClean="0">
                <a:solidFill>
                  <a:schemeClr val="bg1"/>
                </a:solidFill>
              </a:rPr>
              <a:t>intrinsically</a:t>
            </a:r>
            <a:r>
              <a:rPr lang="zh-CN" altLang="en-US" dirty="0" smtClean="0">
                <a:solidFill>
                  <a:schemeClr val="bg1"/>
                </a:solidFill>
              </a:rPr>
              <a:t> </a:t>
            </a:r>
            <a:r>
              <a:rPr lang="en-US" altLang="zh-CN" dirty="0" smtClean="0">
                <a:solidFill>
                  <a:schemeClr val="bg1"/>
                </a:solidFill>
              </a:rPr>
              <a:t>motivated</a:t>
            </a:r>
            <a:r>
              <a:rPr lang="en-US" altLang="zh-CN" dirty="0">
                <a:solidFill>
                  <a:schemeClr val="bg1"/>
                </a:solidFill>
              </a:rPr>
              <a:t> </a:t>
            </a:r>
            <a:r>
              <a:rPr lang="zh-CN" altLang="en-US" dirty="0">
                <a:solidFill>
                  <a:schemeClr val="bg1"/>
                </a:solidFill>
              </a:rPr>
              <a:t>的情况下探索新的行为去解决这些</a:t>
            </a:r>
            <a:r>
              <a:rPr lang="en-US" altLang="zh-CN" dirty="0">
                <a:solidFill>
                  <a:schemeClr val="bg1"/>
                </a:solidFill>
              </a:rPr>
              <a:t>intrinsically </a:t>
            </a:r>
            <a:r>
              <a:rPr lang="en-US" altLang="zh-CN" dirty="0" smtClean="0">
                <a:solidFill>
                  <a:schemeClr val="bg1"/>
                </a:solidFill>
              </a:rPr>
              <a:t>generated</a:t>
            </a:r>
            <a:r>
              <a:rPr lang="zh-CN" altLang="en-US" dirty="0" smtClean="0">
                <a:solidFill>
                  <a:schemeClr val="bg1"/>
                </a:solidFill>
              </a:rPr>
              <a:t> </a:t>
            </a:r>
            <a:r>
              <a:rPr lang="en-US" altLang="zh-CN" dirty="0" smtClean="0">
                <a:solidFill>
                  <a:schemeClr val="bg1"/>
                </a:solidFill>
              </a:rPr>
              <a:t>goals</a:t>
            </a:r>
            <a:r>
              <a:rPr lang="zh-CN" altLang="en-US" dirty="0">
                <a:solidFill>
                  <a:schemeClr val="bg1"/>
                </a:solidFill>
              </a:rPr>
              <a:t>，</a:t>
            </a:r>
            <a:r>
              <a:rPr lang="zh-CN" altLang="en-US" b="1" dirty="0">
                <a:solidFill>
                  <a:schemeClr val="bg1"/>
                </a:solidFill>
              </a:rPr>
              <a:t>最终 </a:t>
            </a:r>
            <a:r>
              <a:rPr lang="en-US" altLang="zh-CN" b="1" dirty="0">
                <a:solidFill>
                  <a:schemeClr val="bg1"/>
                </a:solidFill>
              </a:rPr>
              <a:t>learn an optimal policy to chain them together</a:t>
            </a:r>
            <a:r>
              <a:rPr lang="en-US" altLang="zh-CN" b="1" dirty="0" smtClean="0">
                <a:solidFill>
                  <a:schemeClr val="bg1"/>
                </a:solidFill>
              </a:rPr>
              <a:t>.</a:t>
            </a:r>
          </a:p>
          <a:p>
            <a:pPr>
              <a:lnSpc>
                <a:spcPct val="150000"/>
              </a:lnSpc>
            </a:pPr>
            <a:endParaRPr kumimoji="1" lang="zh-CN" altLang="en-US" dirty="0">
              <a:solidFill>
                <a:schemeClr val="bg1"/>
              </a:solidFill>
            </a:endParaRPr>
          </a:p>
        </p:txBody>
      </p:sp>
      <p:pic>
        <p:nvPicPr>
          <p:cNvPr id="3" name="图片 2"/>
          <p:cNvPicPr>
            <a:picLocks noChangeAspect="1"/>
          </p:cNvPicPr>
          <p:nvPr/>
        </p:nvPicPr>
        <p:blipFill>
          <a:blip r:embed="rId4"/>
          <a:stretch>
            <a:fillRect/>
          </a:stretch>
        </p:blipFill>
        <p:spPr>
          <a:xfrm>
            <a:off x="7616825" y="4451133"/>
            <a:ext cx="4206875" cy="2239860"/>
          </a:xfrm>
          <a:prstGeom prst="rect">
            <a:avLst/>
          </a:prstGeom>
        </p:spPr>
      </p:pic>
    </p:spTree>
    <p:extLst>
      <p:ext uri="{BB962C8B-B14F-4D97-AF65-F5344CB8AC3E}">
        <p14:creationId xmlns:p14="http://schemas.microsoft.com/office/powerpoint/2010/main" val="46485773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523220"/>
          </a:xfrm>
          <a:prstGeom prst="rect">
            <a:avLst/>
          </a:prstGeom>
          <a:noFill/>
        </p:spPr>
        <p:txBody>
          <a:bodyPr wrap="square" rtlCol="0">
            <a:spAutoFit/>
          </a:bodyPr>
          <a:lstStyle/>
          <a:p>
            <a:pPr algn="ctr"/>
            <a:r>
              <a:rPr lang="en-US" altLang="zh-CN"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Goal</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4" name="矩形 3"/>
          <p:cNvSpPr/>
          <p:nvPr/>
        </p:nvSpPr>
        <p:spPr>
          <a:xfrm>
            <a:off x="5905500" y="2288557"/>
            <a:ext cx="6096000" cy="2585323"/>
          </a:xfrm>
          <a:prstGeom prst="rect">
            <a:avLst/>
          </a:prstGeom>
        </p:spPr>
        <p:txBody>
          <a:bodyPr>
            <a:spAutoFit/>
          </a:bodyPr>
          <a:lstStyle/>
          <a:p>
            <a:pPr>
              <a:lnSpc>
                <a:spcPct val="150000"/>
              </a:lnSpc>
            </a:pPr>
            <a:r>
              <a:rPr lang="zh-CN" altLang="en-US" dirty="0">
                <a:solidFill>
                  <a:schemeClr val="bg1"/>
                </a:solidFill>
              </a:rPr>
              <a:t>虽然就目前来说在王者荣耀中</a:t>
            </a:r>
            <a:r>
              <a:rPr lang="zh-CN" altLang="en-US" dirty="0" smtClean="0">
                <a:solidFill>
                  <a:schemeClr val="bg1"/>
                </a:solidFill>
              </a:rPr>
              <a:t>实现“类人“</a:t>
            </a:r>
            <a:r>
              <a:rPr lang="en-US" altLang="zh-CN" dirty="0" smtClean="0">
                <a:solidFill>
                  <a:schemeClr val="bg1"/>
                </a:solidFill>
              </a:rPr>
              <a:t>AI</a:t>
            </a:r>
            <a:r>
              <a:rPr lang="zh-CN" altLang="en-US" dirty="0">
                <a:solidFill>
                  <a:schemeClr val="bg1"/>
                </a:solidFill>
              </a:rPr>
              <a:t>会比较难，并且更多真实世界里的任务是难于游戏</a:t>
            </a:r>
            <a:r>
              <a:rPr lang="en-US" altLang="zh-CN" dirty="0">
                <a:solidFill>
                  <a:schemeClr val="bg1"/>
                </a:solidFill>
              </a:rPr>
              <a:t>AI</a:t>
            </a:r>
            <a:r>
              <a:rPr lang="zh-CN" altLang="en-US" dirty="0">
                <a:solidFill>
                  <a:schemeClr val="bg1"/>
                </a:solidFill>
              </a:rPr>
              <a:t>的，但人也要像 </a:t>
            </a:r>
            <a:r>
              <a:rPr lang="en-US" altLang="zh-CN" dirty="0">
                <a:solidFill>
                  <a:schemeClr val="bg1"/>
                </a:solidFill>
              </a:rPr>
              <a:t>RL </a:t>
            </a:r>
            <a:r>
              <a:rPr lang="zh-CN" altLang="en-US" dirty="0">
                <a:solidFill>
                  <a:schemeClr val="bg1"/>
                </a:solidFill>
              </a:rPr>
              <a:t>里的 </a:t>
            </a:r>
            <a:r>
              <a:rPr lang="en-US" altLang="zh-CN" dirty="0">
                <a:solidFill>
                  <a:schemeClr val="bg1"/>
                </a:solidFill>
              </a:rPr>
              <a:t>agent</a:t>
            </a:r>
            <a:r>
              <a:rPr lang="zh-CN" altLang="en-US" dirty="0">
                <a:solidFill>
                  <a:schemeClr val="bg1"/>
                </a:solidFill>
              </a:rPr>
              <a:t>一样不断</a:t>
            </a:r>
            <a:r>
              <a:rPr lang="en-US" altLang="zh-CN" dirty="0">
                <a:solidFill>
                  <a:schemeClr val="bg1"/>
                </a:solidFill>
              </a:rPr>
              <a:t>exploration&amp; exploitation</a:t>
            </a:r>
            <a:r>
              <a:rPr lang="zh-CN" altLang="en-US" dirty="0">
                <a:solidFill>
                  <a:schemeClr val="bg1"/>
                </a:solidFill>
              </a:rPr>
              <a:t>，才能实现最终的 </a:t>
            </a:r>
            <a:r>
              <a:rPr lang="en-US" altLang="zh-CN" dirty="0">
                <a:solidFill>
                  <a:schemeClr val="bg1"/>
                </a:solidFill>
              </a:rPr>
              <a:t>goal</a:t>
            </a:r>
            <a:r>
              <a:rPr lang="en-US" altLang="zh-CN" dirty="0" smtClean="0">
                <a:solidFill>
                  <a:schemeClr val="bg1"/>
                </a:solidFill>
              </a:rPr>
              <a:t>.</a:t>
            </a:r>
          </a:p>
          <a:p>
            <a:pPr>
              <a:lnSpc>
                <a:spcPct val="150000"/>
              </a:lnSpc>
            </a:pPr>
            <a:r>
              <a:rPr lang="zh-CN" altLang="en-US" dirty="0" smtClean="0">
                <a:solidFill>
                  <a:schemeClr val="bg1"/>
                </a:solidFill>
              </a:rPr>
              <a:t>另外</a:t>
            </a:r>
            <a:r>
              <a:rPr lang="zh-CN" altLang="en-US" dirty="0">
                <a:solidFill>
                  <a:schemeClr val="bg1"/>
                </a:solidFill>
              </a:rPr>
              <a:t>对于王者荣耀、星际争霸这类游戏，除了</a:t>
            </a:r>
            <a:r>
              <a:rPr lang="en-US" altLang="zh-CN" dirty="0">
                <a:solidFill>
                  <a:schemeClr val="bg1"/>
                </a:solidFill>
              </a:rPr>
              <a:t>RL</a:t>
            </a:r>
            <a:r>
              <a:rPr lang="zh-CN" altLang="en-US" dirty="0">
                <a:solidFill>
                  <a:schemeClr val="bg1"/>
                </a:solidFill>
              </a:rPr>
              <a:t>以外，其本质上也是</a:t>
            </a:r>
            <a:r>
              <a:rPr lang="en-US" altLang="zh-CN" b="1" dirty="0">
                <a:solidFill>
                  <a:schemeClr val="bg1"/>
                </a:solidFill>
              </a:rPr>
              <a:t>multi-agent system </a:t>
            </a:r>
            <a:r>
              <a:rPr lang="zh-CN" altLang="en-US" dirty="0">
                <a:solidFill>
                  <a:schemeClr val="bg1"/>
                </a:solidFill>
              </a:rPr>
              <a:t>问题。</a:t>
            </a:r>
            <a:endParaRPr kumimoji="1" lang="zh-CN" altLang="en-US" dirty="0">
              <a:solidFill>
                <a:schemeClr val="bg1"/>
              </a:solidFill>
            </a:endParaRPr>
          </a:p>
        </p:txBody>
      </p:sp>
      <p:pic>
        <p:nvPicPr>
          <p:cNvPr id="8" name="图片 7"/>
          <p:cNvPicPr>
            <a:picLocks noChangeAspect="1"/>
          </p:cNvPicPr>
          <p:nvPr/>
        </p:nvPicPr>
        <p:blipFill>
          <a:blip r:embed="rId3"/>
          <a:stretch>
            <a:fillRect/>
          </a:stretch>
        </p:blipFill>
        <p:spPr>
          <a:xfrm>
            <a:off x="113429" y="2118483"/>
            <a:ext cx="5690471" cy="3128669"/>
          </a:xfrm>
          <a:prstGeom prst="rect">
            <a:avLst/>
          </a:prstGeom>
        </p:spPr>
      </p:pic>
    </p:spTree>
    <p:extLst>
      <p:ext uri="{BB962C8B-B14F-4D97-AF65-F5344CB8AC3E}">
        <p14:creationId xmlns:p14="http://schemas.microsoft.com/office/powerpoint/2010/main" val="151830816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86200" y="2514600"/>
            <a:ext cx="4686300" cy="1107996"/>
          </a:xfrm>
          <a:prstGeom prst="rect">
            <a:avLst/>
          </a:prstGeom>
          <a:noFill/>
        </p:spPr>
        <p:txBody>
          <a:bodyPr wrap="square" rtlCol="0">
            <a:spAutoFit/>
          </a:bodyPr>
          <a:lstStyle/>
          <a:p>
            <a:r>
              <a:rPr lang="en-US" altLang="zh-CN" sz="6600" dirty="0" smtClean="0">
                <a:solidFill>
                  <a:schemeClr val="bg1"/>
                </a:solidFill>
              </a:rPr>
              <a:t>THANK YOU!</a:t>
            </a:r>
            <a:endParaRPr lang="zh-CN" altLang="en-US" sz="6600" dirty="0">
              <a:solidFill>
                <a:schemeClr val="bg1"/>
              </a:solidFill>
            </a:endParaRPr>
          </a:p>
        </p:txBody>
      </p:sp>
      <p:sp>
        <p:nvSpPr>
          <p:cNvPr id="5" name="文本框 4"/>
          <p:cNvSpPr txBox="1"/>
          <p:nvPr/>
        </p:nvSpPr>
        <p:spPr>
          <a:xfrm>
            <a:off x="4470400" y="4851400"/>
            <a:ext cx="2946400" cy="369332"/>
          </a:xfrm>
          <a:prstGeom prst="rect">
            <a:avLst/>
          </a:prstGeom>
          <a:solidFill>
            <a:schemeClr val="bg1"/>
          </a:solidFill>
        </p:spPr>
        <p:txBody>
          <a:bodyPr wrap="square" rtlCol="0">
            <a:spAutoFit/>
          </a:bodyPr>
          <a:lstStyle/>
          <a:p>
            <a:pPr algn="ctr"/>
            <a:r>
              <a:rPr kumimoji="1" lang="zh-CN" altLang="en-US" dirty="0" smtClean="0"/>
              <a:t>汇报人 ：张雷雷</a:t>
            </a:r>
            <a:endParaRPr kumimoji="1" lang="zh-CN" altLang="en-US" dirty="0"/>
          </a:p>
        </p:txBody>
      </p:sp>
    </p:spTree>
    <p:extLst>
      <p:ext uri="{BB962C8B-B14F-4D97-AF65-F5344CB8AC3E}">
        <p14:creationId xmlns:p14="http://schemas.microsoft.com/office/powerpoint/2010/main" val="39729733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088573" y="262582"/>
            <a:ext cx="3995803" cy="954107"/>
          </a:xfrm>
          <a:prstGeom prst="rect">
            <a:avLst/>
          </a:prstGeom>
          <a:noFill/>
        </p:spPr>
        <p:txBody>
          <a:bodyPr wrap="square" rtlCol="0">
            <a:spAutoFit/>
          </a:bodyPr>
          <a:lstStyle/>
          <a:p>
            <a:pPr algn="ctr"/>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强化学习</a:t>
            </a:r>
            <a:endParaRPr lang="en-US" altLang="zh-CN"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a:p>
            <a:pPr algn="ctr"/>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在游戏</a:t>
            </a:r>
            <a:r>
              <a:rPr lang="en-US" altLang="zh-CN"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AI</a:t>
            </a:r>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 领域的应用</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7" name="矩形 6"/>
          <p:cNvSpPr/>
          <p:nvPr/>
        </p:nvSpPr>
        <p:spPr>
          <a:xfrm>
            <a:off x="181210" y="1355335"/>
            <a:ext cx="5242560" cy="4276983"/>
          </a:xfrm>
          <a:prstGeom prst="rect">
            <a:avLst/>
          </a:prstGeom>
          <a:solidFill>
            <a:srgbClr val="42D2C4">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16839" y="1601984"/>
            <a:ext cx="4868935" cy="3762568"/>
          </a:xfrm>
          <a:prstGeom prst="rect">
            <a:avLst/>
          </a:prstGeom>
          <a:noFill/>
        </p:spPr>
        <p:txBody>
          <a:bodyPr wrap="square" lIns="68580" tIns="34290" rIns="68580" bIns="34290" rtlCol="0">
            <a:spAutoFit/>
          </a:bodyPr>
          <a:lstStyle/>
          <a:p>
            <a:pPr lvl="0" defTabSz="457200">
              <a:lnSpc>
                <a:spcPct val="150000"/>
              </a:lnSpc>
            </a:pPr>
            <a:r>
              <a:rPr lang="zh-CN" altLang="en-US" sz="2000" dirty="0">
                <a:solidFill>
                  <a:schemeClr val="bg1"/>
                </a:solidFill>
              </a:rPr>
              <a:t>理论上，对于有明确目标的算法模型都可以用</a:t>
            </a:r>
            <a:r>
              <a:rPr lang="zh-CN" altLang="en-US" sz="2000" b="1" dirty="0">
                <a:solidFill>
                  <a:schemeClr val="bg1"/>
                </a:solidFill>
              </a:rPr>
              <a:t>强化学习</a:t>
            </a:r>
            <a:r>
              <a:rPr lang="zh-CN" altLang="en-US" sz="2000" dirty="0">
                <a:solidFill>
                  <a:schemeClr val="bg1"/>
                </a:solidFill>
              </a:rPr>
              <a:t>来尝试，如游戏</a:t>
            </a:r>
            <a:r>
              <a:rPr lang="en-US" altLang="zh-CN" sz="2000" dirty="0">
                <a:solidFill>
                  <a:schemeClr val="bg1"/>
                </a:solidFill>
              </a:rPr>
              <a:t>AI</a:t>
            </a:r>
            <a:r>
              <a:rPr lang="zh-CN" altLang="en-US" sz="2000" dirty="0">
                <a:solidFill>
                  <a:schemeClr val="bg1"/>
                </a:solidFill>
              </a:rPr>
              <a:t>。不过实际上，强化学习在游戏</a:t>
            </a:r>
            <a:r>
              <a:rPr lang="en-US" altLang="zh-CN" sz="2000" dirty="0">
                <a:solidFill>
                  <a:schemeClr val="bg1"/>
                </a:solidFill>
              </a:rPr>
              <a:t>AI</a:t>
            </a:r>
            <a:r>
              <a:rPr lang="zh-CN" altLang="en-US" sz="2000" dirty="0">
                <a:solidFill>
                  <a:schemeClr val="bg1"/>
                </a:solidFill>
              </a:rPr>
              <a:t>中的应用更多时候是为了</a:t>
            </a:r>
            <a:r>
              <a:rPr lang="zh-CN" altLang="en-US" sz="2000" b="1" dirty="0">
                <a:solidFill>
                  <a:schemeClr val="bg1"/>
                </a:solidFill>
              </a:rPr>
              <a:t>验证和调试算法模型的准确性</a:t>
            </a:r>
            <a:r>
              <a:rPr lang="zh-CN" altLang="en-US" sz="2000" dirty="0">
                <a:solidFill>
                  <a:schemeClr val="bg1"/>
                </a:solidFill>
              </a:rPr>
              <a:t>。通过传统的简单游戏已经验证了部分强化学习算法，而对于英雄联盟、王者荣耀这种复杂的即时策略类游戏，其算法设计会相对复杂很多</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3"/>
          <a:stretch>
            <a:fillRect/>
          </a:stretch>
        </p:blipFill>
        <p:spPr>
          <a:xfrm>
            <a:off x="5597499" y="1614584"/>
            <a:ext cx="6355632" cy="3686468"/>
          </a:xfrm>
          <a:prstGeom prst="rect">
            <a:avLst/>
          </a:prstGeom>
        </p:spPr>
      </p:pic>
    </p:spTree>
    <p:extLst>
      <p:ext uri="{BB962C8B-B14F-4D97-AF65-F5344CB8AC3E}">
        <p14:creationId xmlns:p14="http://schemas.microsoft.com/office/powerpoint/2010/main" val="250288824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78754" y="3102114"/>
            <a:ext cx="2514600" cy="707886"/>
          </a:xfrm>
          <a:prstGeom prst="rect">
            <a:avLst/>
          </a:prstGeom>
          <a:noFill/>
        </p:spPr>
        <p:txBody>
          <a:bodyPr wrap="square" rtlCol="0">
            <a:spAutoFit/>
          </a:bodyPr>
          <a:lstStyle/>
          <a:p>
            <a:r>
              <a:rPr lang="zh-CN" altLang="en-US" sz="4000" b="1" dirty="0" smtClean="0">
                <a:solidFill>
                  <a:schemeClr val="bg1"/>
                </a:solidFill>
              </a:rPr>
              <a:t>强化学习</a:t>
            </a:r>
            <a:endParaRPr lang="zh-CN" altLang="en-US" sz="4000" b="1" dirty="0">
              <a:solidFill>
                <a:schemeClr val="bg1"/>
              </a:solidFill>
            </a:endParaRPr>
          </a:p>
        </p:txBody>
      </p:sp>
      <p:grpSp>
        <p:nvGrpSpPr>
          <p:cNvPr id="3" name="组合 2"/>
          <p:cNvGrpSpPr/>
          <p:nvPr/>
        </p:nvGrpSpPr>
        <p:grpSpPr>
          <a:xfrm>
            <a:off x="5591175" y="990600"/>
            <a:ext cx="781050" cy="769441"/>
            <a:chOff x="5591175" y="990600"/>
            <a:chExt cx="781050" cy="769441"/>
          </a:xfrm>
        </p:grpSpPr>
        <p:sp>
          <p:nvSpPr>
            <p:cNvPr id="4" name="椭圆 3"/>
            <p:cNvSpPr/>
            <p:nvPr/>
          </p:nvSpPr>
          <p:spPr>
            <a:xfrm>
              <a:off x="5610225" y="99060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591175" y="990600"/>
              <a:ext cx="781050" cy="769441"/>
            </a:xfrm>
            <a:prstGeom prst="rect">
              <a:avLst/>
            </a:prstGeom>
            <a:noFill/>
          </p:spPr>
          <p:txBody>
            <a:bodyPr wrap="square" rtlCol="0">
              <a:spAutoFit/>
            </a:bodyPr>
            <a:lstStyle/>
            <a:p>
              <a:r>
                <a:rPr lang="en-US" altLang="zh-CN" sz="4400" dirty="0" smtClean="0">
                  <a:solidFill>
                    <a:schemeClr val="bg1"/>
                  </a:solidFill>
                </a:rPr>
                <a:t>01</a:t>
              </a:r>
              <a:endParaRPr lang="zh-CN" altLang="en-US" sz="4400" dirty="0">
                <a:solidFill>
                  <a:schemeClr val="bg1"/>
                </a:solidFill>
              </a:endParaRPr>
            </a:p>
          </p:txBody>
        </p:sp>
      </p:grpSp>
      <p:grpSp>
        <p:nvGrpSpPr>
          <p:cNvPr id="6" name="组合 5"/>
          <p:cNvGrpSpPr/>
          <p:nvPr/>
        </p:nvGrpSpPr>
        <p:grpSpPr>
          <a:xfrm>
            <a:off x="5610225" y="4435519"/>
            <a:ext cx="781050" cy="788491"/>
            <a:chOff x="5591175" y="2381250"/>
            <a:chExt cx="781050" cy="788491"/>
          </a:xfrm>
        </p:grpSpPr>
        <p:sp>
          <p:nvSpPr>
            <p:cNvPr id="7" name="椭圆 6"/>
            <p:cNvSpPr/>
            <p:nvPr/>
          </p:nvSpPr>
          <p:spPr>
            <a:xfrm>
              <a:off x="5610225" y="2381250"/>
              <a:ext cx="762000" cy="762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591175" y="2400300"/>
              <a:ext cx="781050" cy="769441"/>
            </a:xfrm>
            <a:prstGeom prst="rect">
              <a:avLst/>
            </a:prstGeom>
            <a:noFill/>
          </p:spPr>
          <p:txBody>
            <a:bodyPr wrap="square" rtlCol="0">
              <a:spAutoFit/>
            </a:bodyPr>
            <a:lstStyle/>
            <a:p>
              <a:r>
                <a:rPr lang="en-US" altLang="zh-CN" sz="4400" dirty="0" smtClean="0">
                  <a:solidFill>
                    <a:schemeClr val="bg1"/>
                  </a:solidFill>
                </a:rPr>
                <a:t>02</a:t>
              </a:r>
              <a:endParaRPr lang="zh-CN" altLang="en-US" sz="4400" dirty="0">
                <a:solidFill>
                  <a:schemeClr val="bg1"/>
                </a:solidFill>
              </a:endParaRPr>
            </a:p>
          </p:txBody>
        </p:sp>
      </p:grpSp>
      <p:sp>
        <p:nvSpPr>
          <p:cNvPr id="15" name="文本框 14"/>
          <p:cNvSpPr txBox="1"/>
          <p:nvPr/>
        </p:nvSpPr>
        <p:spPr>
          <a:xfrm>
            <a:off x="6724650" y="1109990"/>
            <a:ext cx="4305300" cy="523220"/>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算法的思路</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724650" y="4554909"/>
            <a:ext cx="4305300" cy="523220"/>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需要考虑的地方</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645156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1</a:t>
            </a:r>
            <a:endParaRPr lang="zh-CN" altLang="en-US" sz="19900" b="1" dirty="0">
              <a:solidFill>
                <a:schemeClr val="bg1"/>
              </a:solidFill>
            </a:endParaRPr>
          </a:p>
        </p:txBody>
      </p:sp>
      <p:sp>
        <p:nvSpPr>
          <p:cNvPr id="3" name="文本框 2"/>
          <p:cNvSpPr txBox="1"/>
          <p:nvPr/>
        </p:nvSpPr>
        <p:spPr>
          <a:xfrm>
            <a:off x="5981700" y="2778865"/>
            <a:ext cx="4781550" cy="769441"/>
          </a:xfrm>
          <a:prstGeom prst="rect">
            <a:avLst/>
          </a:prstGeom>
          <a:noFill/>
        </p:spPr>
        <p:txBody>
          <a:bodyPr wrap="square" rtlCol="0">
            <a:spAutoFit/>
          </a:bodyPr>
          <a:lstStyle/>
          <a:p>
            <a:r>
              <a:rPr lang="zh-CN" altLang="en-US" sz="4400" b="1" dirty="0" smtClean="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rPr>
              <a:t>强化学习算法思路</a:t>
            </a:r>
            <a:endParaRPr lang="zh-CN" altLang="en-US" sz="4400" b="1" dirty="0">
              <a:solidFill>
                <a:schemeClr val="bg1"/>
              </a:solidFill>
              <a:effectLst>
                <a:glow rad="228600">
                  <a:schemeClr val="accent3">
                    <a:satMod val="175000"/>
                    <a:alpha val="40000"/>
                  </a:schemeClr>
                </a:glow>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879239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629150" y="500390"/>
            <a:ext cx="3314700" cy="523220"/>
          </a:xfrm>
          <a:prstGeom prst="rect">
            <a:avLst/>
          </a:prstGeom>
          <a:noFill/>
        </p:spPr>
        <p:txBody>
          <a:bodyPr wrap="square" rtlCol="0">
            <a:spAutoFit/>
          </a:bodyPr>
          <a:lstStyle/>
          <a:p>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如何定义“类人”</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7" name="椭圆 6"/>
          <p:cNvSpPr/>
          <p:nvPr/>
        </p:nvSpPr>
        <p:spPr>
          <a:xfrm rot="19747294" flipH="1">
            <a:off x="3454136" y="2145195"/>
            <a:ext cx="905279" cy="90527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8" name="椭圆 7"/>
          <p:cNvSpPr/>
          <p:nvPr/>
        </p:nvSpPr>
        <p:spPr>
          <a:xfrm flipH="1">
            <a:off x="1913523" y="2747485"/>
            <a:ext cx="1117525" cy="111752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9" name="椭圆 8"/>
          <p:cNvSpPr/>
          <p:nvPr/>
        </p:nvSpPr>
        <p:spPr>
          <a:xfrm rot="19498993" flipH="1">
            <a:off x="2558564" y="2076081"/>
            <a:ext cx="394921" cy="39492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0" name="椭圆 9"/>
          <p:cNvSpPr/>
          <p:nvPr/>
        </p:nvSpPr>
        <p:spPr>
          <a:xfrm rot="1719657" flipH="1">
            <a:off x="2481001" y="4590440"/>
            <a:ext cx="828630" cy="82863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1" name="椭圆 10"/>
          <p:cNvSpPr/>
          <p:nvPr/>
        </p:nvSpPr>
        <p:spPr>
          <a:xfrm rot="1418744" flipH="1">
            <a:off x="1660214" y="4231073"/>
            <a:ext cx="603619" cy="6036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2" name="椭圆 11"/>
          <p:cNvSpPr/>
          <p:nvPr/>
        </p:nvSpPr>
        <p:spPr>
          <a:xfrm rot="608903" flipH="1">
            <a:off x="3318694" y="3171108"/>
            <a:ext cx="1546291" cy="154629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cxnSp>
        <p:nvCxnSpPr>
          <p:cNvPr id="13" name="直线连接符 14"/>
          <p:cNvCxnSpPr>
            <a:stCxn id="9" idx="5"/>
            <a:endCxn id="8" idx="0"/>
          </p:cNvCxnSpPr>
          <p:nvPr/>
        </p:nvCxnSpPr>
        <p:spPr>
          <a:xfrm flipH="1">
            <a:off x="2472285" y="2468012"/>
            <a:ext cx="249508" cy="279473"/>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5" name="直线连接符 23"/>
          <p:cNvCxnSpPr/>
          <p:nvPr/>
        </p:nvCxnSpPr>
        <p:spPr>
          <a:xfrm flipH="1" flipV="1">
            <a:off x="2043499" y="4663418"/>
            <a:ext cx="609586" cy="134154"/>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8" name="直线连接符 55"/>
          <p:cNvCxnSpPr>
            <a:stCxn id="12" idx="4"/>
            <a:endCxn id="10" idx="1"/>
          </p:cNvCxnSpPr>
          <p:nvPr/>
        </p:nvCxnSpPr>
        <p:spPr>
          <a:xfrm flipH="1">
            <a:off x="3292898" y="4705303"/>
            <a:ext cx="662714" cy="182897"/>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9" name="直线连接符 58"/>
          <p:cNvCxnSpPr>
            <a:stCxn id="12" idx="0"/>
            <a:endCxn id="7" idx="4"/>
          </p:cNvCxnSpPr>
          <p:nvPr/>
        </p:nvCxnSpPr>
        <p:spPr>
          <a:xfrm flipH="1" flipV="1">
            <a:off x="4139078" y="2986316"/>
            <a:ext cx="88988" cy="196888"/>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32" name="文本框 31"/>
          <p:cNvSpPr txBox="1"/>
          <p:nvPr/>
        </p:nvSpPr>
        <p:spPr>
          <a:xfrm>
            <a:off x="3507879" y="2431326"/>
            <a:ext cx="1148759" cy="400134"/>
          </a:xfrm>
          <a:prstGeom prst="rect">
            <a:avLst/>
          </a:prstGeom>
          <a:noFill/>
        </p:spPr>
        <p:txBody>
          <a:bodyPr wrap="square" rtlCol="0">
            <a:spAutoFit/>
          </a:bodyPr>
          <a:lstStyle/>
          <a:p>
            <a:r>
              <a:rPr lang="zh-CN" altLang="en-US" sz="2000" b="1" smtClean="0"/>
              <a:t>动态</a:t>
            </a:r>
            <a:endParaRPr lang="zh-CN" altLang="en-US" sz="2000" b="1" dirty="0"/>
          </a:p>
        </p:txBody>
      </p:sp>
      <p:sp>
        <p:nvSpPr>
          <p:cNvPr id="33" name="文本框 32"/>
          <p:cNvSpPr txBox="1"/>
          <p:nvPr/>
        </p:nvSpPr>
        <p:spPr>
          <a:xfrm>
            <a:off x="3451414" y="3730847"/>
            <a:ext cx="1675999" cy="461665"/>
          </a:xfrm>
          <a:prstGeom prst="rect">
            <a:avLst/>
          </a:prstGeom>
          <a:noFill/>
        </p:spPr>
        <p:txBody>
          <a:bodyPr wrap="square" rtlCol="0">
            <a:spAutoFit/>
          </a:bodyPr>
          <a:lstStyle/>
          <a:p>
            <a:r>
              <a:rPr lang="en-US" altLang="zh-CN" sz="2400" b="1" dirty="0" smtClean="0"/>
              <a:t>AI</a:t>
            </a:r>
            <a:r>
              <a:rPr lang="zh-CN" altLang="en-US" sz="2400" b="1" dirty="0" smtClean="0"/>
              <a:t>的行为</a:t>
            </a:r>
            <a:endParaRPr lang="zh-CN" altLang="en-US" sz="2400" b="1" dirty="0"/>
          </a:p>
        </p:txBody>
      </p:sp>
      <p:sp>
        <p:nvSpPr>
          <p:cNvPr id="34" name="文本框 33"/>
          <p:cNvSpPr txBox="1"/>
          <p:nvPr/>
        </p:nvSpPr>
        <p:spPr>
          <a:xfrm>
            <a:off x="1913524" y="3119971"/>
            <a:ext cx="1465278" cy="400110"/>
          </a:xfrm>
          <a:prstGeom prst="rect">
            <a:avLst/>
          </a:prstGeom>
          <a:noFill/>
        </p:spPr>
        <p:txBody>
          <a:bodyPr wrap="square" rtlCol="0">
            <a:spAutoFit/>
          </a:bodyPr>
          <a:lstStyle/>
          <a:p>
            <a:r>
              <a:rPr lang="zh-CN" altLang="en-US" sz="2000" b="1" smtClean="0"/>
              <a:t>有记忆的</a:t>
            </a:r>
            <a:endParaRPr lang="zh-CN" altLang="en-US" sz="2000" b="1" dirty="0"/>
          </a:p>
        </p:txBody>
      </p:sp>
      <p:sp>
        <p:nvSpPr>
          <p:cNvPr id="36" name="文本框 35"/>
          <p:cNvSpPr txBox="1"/>
          <p:nvPr/>
        </p:nvSpPr>
        <p:spPr>
          <a:xfrm>
            <a:off x="6443846" y="1863119"/>
            <a:ext cx="4194423" cy="1029513"/>
          </a:xfrm>
          <a:prstGeom prst="rect">
            <a:avLst/>
          </a:prstGeom>
          <a:noFill/>
        </p:spPr>
        <p:txBody>
          <a:bodyPr wrap="square" lIns="68580" tIns="34290" rIns="68580" bIns="34290" rtlCol="0">
            <a:spAutoFit/>
          </a:bodyPr>
          <a:lstStyle/>
          <a:p>
            <a:pPr lvl="0" defTabSz="457200">
              <a:lnSpc>
                <a:spcPct val="130000"/>
              </a:lnSpc>
            </a:pPr>
            <a:r>
              <a:rPr lang="zh-CN" altLang="en-US" sz="1600" dirty="0">
                <a:solidFill>
                  <a:schemeClr val="bg1"/>
                </a:solidFill>
                <a:latin typeface="微软雅黑" charset="-122"/>
              </a:rPr>
              <a:t>就目前来说，在王者荣耀这类“</a:t>
            </a:r>
            <a:r>
              <a:rPr lang="zh-CN" altLang="en-US" sz="1600" b="1" dirty="0">
                <a:solidFill>
                  <a:schemeClr val="bg1"/>
                </a:solidFill>
                <a:latin typeface="微软雅黑" charset="-122"/>
              </a:rPr>
              <a:t>复杂</a:t>
            </a:r>
            <a:r>
              <a:rPr lang="zh-CN" altLang="en-US" sz="1600" dirty="0">
                <a:solidFill>
                  <a:schemeClr val="bg1"/>
                </a:solidFill>
                <a:latin typeface="微软雅黑" charset="-122"/>
              </a:rPr>
              <a:t>”的游戏中训练出高水平“</a:t>
            </a:r>
            <a:r>
              <a:rPr lang="zh-CN" altLang="en-US" sz="1600" b="1" dirty="0">
                <a:solidFill>
                  <a:schemeClr val="bg1"/>
                </a:solidFill>
                <a:latin typeface="微软雅黑" charset="-122"/>
              </a:rPr>
              <a:t>类人</a:t>
            </a:r>
            <a:r>
              <a:rPr lang="zh-CN" altLang="en-US" sz="1600" dirty="0">
                <a:solidFill>
                  <a:schemeClr val="bg1"/>
                </a:solidFill>
                <a:latin typeface="微软雅黑" charset="-122"/>
              </a:rPr>
              <a:t>” </a:t>
            </a:r>
            <a:r>
              <a:rPr lang="en-US" altLang="zh-CN" sz="1600" dirty="0">
                <a:solidFill>
                  <a:schemeClr val="bg1"/>
                </a:solidFill>
                <a:latin typeface="微软雅黑" charset="-122"/>
              </a:rPr>
              <a:t>AI</a:t>
            </a:r>
            <a:r>
              <a:rPr lang="zh-CN" altLang="en-US" sz="1600" dirty="0">
                <a:solidFill>
                  <a:schemeClr val="bg1"/>
                </a:solidFill>
                <a:latin typeface="微软雅黑" charset="-122"/>
              </a:rPr>
              <a:t>的难度确实大，不过在此讨论的是</a:t>
            </a:r>
            <a:r>
              <a:rPr lang="zh-CN" altLang="en-US" sz="1600" b="1" dirty="0">
                <a:solidFill>
                  <a:schemeClr val="bg1"/>
                </a:solidFill>
                <a:latin typeface="微软雅黑" charset="-122"/>
              </a:rPr>
              <a:t>有什么设计算法的</a:t>
            </a:r>
            <a:r>
              <a:rPr lang="zh-CN" altLang="en-US" sz="1600" b="1" dirty="0" smtClean="0">
                <a:solidFill>
                  <a:schemeClr val="bg1"/>
                </a:solidFill>
                <a:latin typeface="微软雅黑" charset="-122"/>
              </a:rPr>
              <a:t>思路</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6443846" y="3201070"/>
            <a:ext cx="4194423" cy="1989775"/>
          </a:xfrm>
          <a:prstGeom prst="rect">
            <a:avLst/>
          </a:prstGeom>
          <a:noFill/>
        </p:spPr>
        <p:txBody>
          <a:bodyPr wrap="square" lIns="68580" tIns="34290" rIns="68580" bIns="34290" rtlCol="0">
            <a:spAutoFit/>
          </a:bodyPr>
          <a:lstStyle/>
          <a:p>
            <a:pPr lvl="0" defTabSz="457200">
              <a:lnSpc>
                <a:spcPct val="130000"/>
              </a:lnSpc>
            </a:pPr>
            <a:r>
              <a:rPr lang="zh-CN" altLang="en-US" sz="1600" dirty="0">
                <a:solidFill>
                  <a:schemeClr val="bg1"/>
                </a:solidFill>
              </a:rPr>
              <a:t>类似王者荣耀的游戏 </a:t>
            </a:r>
            <a:r>
              <a:rPr lang="en-US" altLang="zh-CN" sz="1600" dirty="0" err="1">
                <a:solidFill>
                  <a:schemeClr val="bg1"/>
                </a:solidFill>
              </a:rPr>
              <a:t>dota</a:t>
            </a:r>
            <a:r>
              <a:rPr lang="en-US" altLang="zh-CN" sz="1600" dirty="0">
                <a:solidFill>
                  <a:schemeClr val="bg1"/>
                </a:solidFill>
              </a:rPr>
              <a:t>, </a:t>
            </a:r>
            <a:r>
              <a:rPr lang="zh-CN" altLang="en-US" sz="1600" dirty="0">
                <a:solidFill>
                  <a:schemeClr val="bg1"/>
                </a:solidFill>
              </a:rPr>
              <a:t>推测其内置人机对战的</a:t>
            </a:r>
            <a:r>
              <a:rPr lang="en-US" altLang="zh-CN" sz="1600" dirty="0">
                <a:solidFill>
                  <a:schemeClr val="bg1"/>
                </a:solidFill>
              </a:rPr>
              <a:t>AI</a:t>
            </a:r>
            <a:r>
              <a:rPr lang="zh-CN" altLang="en-US" sz="1600" dirty="0">
                <a:solidFill>
                  <a:schemeClr val="bg1"/>
                </a:solidFill>
              </a:rPr>
              <a:t>并非</a:t>
            </a:r>
            <a:r>
              <a:rPr lang="en-US" altLang="zh-CN" sz="1600" dirty="0">
                <a:solidFill>
                  <a:schemeClr val="bg1"/>
                </a:solidFill>
              </a:rPr>
              <a:t>reinforcement learning </a:t>
            </a:r>
            <a:r>
              <a:rPr lang="zh-CN" altLang="en-US" sz="1600" dirty="0">
                <a:solidFill>
                  <a:schemeClr val="bg1"/>
                </a:solidFill>
              </a:rPr>
              <a:t>（“推测”不代表一定），而是可能由大量逻辑堆积的，执行逻辑是固定的而不是动态的。玩家和开发者也可用通过</a:t>
            </a:r>
            <a:r>
              <a:rPr lang="en-US" altLang="zh-CN" sz="1600" dirty="0" err="1">
                <a:solidFill>
                  <a:schemeClr val="bg1"/>
                </a:solidFill>
              </a:rPr>
              <a:t>dota</a:t>
            </a:r>
            <a:r>
              <a:rPr lang="en-US" altLang="zh-CN" sz="1600" dirty="0">
                <a:solidFill>
                  <a:schemeClr val="bg1"/>
                </a:solidFill>
              </a:rPr>
              <a:t> bot script (</a:t>
            </a:r>
            <a:r>
              <a:rPr lang="en-US" altLang="zh-CN" sz="1600" dirty="0" err="1">
                <a:solidFill>
                  <a:schemeClr val="bg1"/>
                </a:solidFill>
              </a:rPr>
              <a:t>lua</a:t>
            </a:r>
            <a:r>
              <a:rPr lang="en-US" altLang="zh-CN" sz="1600" dirty="0">
                <a:solidFill>
                  <a:schemeClr val="bg1"/>
                </a:solidFill>
              </a:rPr>
              <a:t>) </a:t>
            </a:r>
            <a:r>
              <a:rPr lang="zh-CN" altLang="en-US" sz="1600" dirty="0">
                <a:solidFill>
                  <a:schemeClr val="bg1"/>
                </a:solidFill>
              </a:rPr>
              <a:t>进行自定义</a:t>
            </a:r>
            <a:r>
              <a:rPr lang="en-US" altLang="zh-CN" sz="1600" dirty="0">
                <a:solidFill>
                  <a:schemeClr val="bg1"/>
                </a:solidFill>
              </a:rPr>
              <a:t>AI </a:t>
            </a:r>
            <a:r>
              <a:rPr lang="zh-CN" altLang="en-US" sz="1600" dirty="0">
                <a:solidFill>
                  <a:schemeClr val="bg1"/>
                </a:solidFill>
              </a:rPr>
              <a:t>。</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9" name="矩形 38"/>
          <p:cNvSpPr/>
          <p:nvPr/>
        </p:nvSpPr>
        <p:spPr>
          <a:xfrm>
            <a:off x="6153150" y="1977050"/>
            <a:ext cx="152400" cy="853088"/>
          </a:xfrm>
          <a:prstGeom prst="rect">
            <a:avLst/>
          </a:prstGeom>
          <a:solidFill>
            <a:srgbClr val="42D2C4"/>
          </a:solidFill>
          <a:ln>
            <a:no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6153150" y="3201070"/>
            <a:ext cx="151798" cy="1942945"/>
          </a:xfrm>
          <a:prstGeom prst="rect">
            <a:avLst/>
          </a:prstGeom>
          <a:solidFill>
            <a:srgbClr val="42D2C4"/>
          </a:solidFill>
          <a:ln>
            <a:no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线连接符 55"/>
          <p:cNvCxnSpPr>
            <a:stCxn id="7" idx="6"/>
          </p:cNvCxnSpPr>
          <p:nvPr/>
        </p:nvCxnSpPr>
        <p:spPr>
          <a:xfrm flipH="1">
            <a:off x="3031048" y="2830138"/>
            <a:ext cx="487246" cy="290980"/>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6" name="文本框 25"/>
          <p:cNvSpPr txBox="1"/>
          <p:nvPr/>
        </p:nvSpPr>
        <p:spPr>
          <a:xfrm>
            <a:off x="2418669" y="4841852"/>
            <a:ext cx="1148759" cy="400134"/>
          </a:xfrm>
          <a:prstGeom prst="rect">
            <a:avLst/>
          </a:prstGeom>
          <a:noFill/>
        </p:spPr>
        <p:txBody>
          <a:bodyPr wrap="square" rtlCol="0">
            <a:spAutoFit/>
          </a:bodyPr>
          <a:lstStyle/>
          <a:p>
            <a:r>
              <a:rPr lang="zh-CN" altLang="en-US" sz="2000" b="1" smtClean="0"/>
              <a:t>可调整</a:t>
            </a:r>
            <a:endParaRPr lang="zh-CN" altLang="en-US" sz="2000" b="1" dirty="0"/>
          </a:p>
        </p:txBody>
      </p:sp>
    </p:spTree>
    <p:extLst>
      <p:ext uri="{BB962C8B-B14F-4D97-AF65-F5344CB8AC3E}">
        <p14:creationId xmlns:p14="http://schemas.microsoft.com/office/powerpoint/2010/main" val="371763177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629150" y="500390"/>
            <a:ext cx="3314700" cy="523220"/>
          </a:xfrm>
          <a:prstGeom prst="rect">
            <a:avLst/>
          </a:prstGeom>
          <a:noFill/>
        </p:spPr>
        <p:txBody>
          <a:bodyPr wrap="square" rtlCol="0">
            <a:spAutoFit/>
          </a:bodyPr>
          <a:lstStyle/>
          <a:p>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如何定义“类人”</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7" name="椭圆 6"/>
          <p:cNvSpPr/>
          <p:nvPr/>
        </p:nvSpPr>
        <p:spPr>
          <a:xfrm rot="19747294" flipH="1">
            <a:off x="3454136" y="2145195"/>
            <a:ext cx="905279" cy="90527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8" name="椭圆 7"/>
          <p:cNvSpPr/>
          <p:nvPr/>
        </p:nvSpPr>
        <p:spPr>
          <a:xfrm flipH="1">
            <a:off x="1913523" y="2747485"/>
            <a:ext cx="1117525" cy="111752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9" name="椭圆 8"/>
          <p:cNvSpPr/>
          <p:nvPr/>
        </p:nvSpPr>
        <p:spPr>
          <a:xfrm rot="19498993" flipH="1">
            <a:off x="2558564" y="2076081"/>
            <a:ext cx="394921" cy="39492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0" name="椭圆 9"/>
          <p:cNvSpPr/>
          <p:nvPr/>
        </p:nvSpPr>
        <p:spPr>
          <a:xfrm rot="1719657" flipH="1">
            <a:off x="2481001" y="4590440"/>
            <a:ext cx="828630" cy="82863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1" name="椭圆 10"/>
          <p:cNvSpPr/>
          <p:nvPr/>
        </p:nvSpPr>
        <p:spPr>
          <a:xfrm rot="1418744" flipH="1">
            <a:off x="1660214" y="4231073"/>
            <a:ext cx="603619" cy="60361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sp>
        <p:nvSpPr>
          <p:cNvPr id="12" name="椭圆 11"/>
          <p:cNvSpPr/>
          <p:nvPr/>
        </p:nvSpPr>
        <p:spPr>
          <a:xfrm rot="608903" flipH="1">
            <a:off x="3318694" y="3171108"/>
            <a:ext cx="1546291" cy="154629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400" dirty="0">
              <a:solidFill>
                <a:srgbClr val="103154"/>
              </a:solidFill>
            </a:endParaRPr>
          </a:p>
        </p:txBody>
      </p:sp>
      <p:cxnSp>
        <p:nvCxnSpPr>
          <p:cNvPr id="13" name="直线连接符 14"/>
          <p:cNvCxnSpPr>
            <a:stCxn id="9" idx="5"/>
            <a:endCxn id="8" idx="0"/>
          </p:cNvCxnSpPr>
          <p:nvPr/>
        </p:nvCxnSpPr>
        <p:spPr>
          <a:xfrm flipH="1">
            <a:off x="2472285" y="2468012"/>
            <a:ext cx="249508" cy="279473"/>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5" name="直线连接符 23"/>
          <p:cNvCxnSpPr/>
          <p:nvPr/>
        </p:nvCxnSpPr>
        <p:spPr>
          <a:xfrm flipH="1" flipV="1">
            <a:off x="2043499" y="4663418"/>
            <a:ext cx="609586" cy="134154"/>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8" name="直线连接符 55"/>
          <p:cNvCxnSpPr>
            <a:stCxn id="12" idx="4"/>
            <a:endCxn id="10" idx="1"/>
          </p:cNvCxnSpPr>
          <p:nvPr/>
        </p:nvCxnSpPr>
        <p:spPr>
          <a:xfrm flipH="1">
            <a:off x="3292898" y="4705303"/>
            <a:ext cx="662714" cy="182897"/>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9" name="直线连接符 58"/>
          <p:cNvCxnSpPr>
            <a:stCxn id="12" idx="0"/>
            <a:endCxn id="7" idx="4"/>
          </p:cNvCxnSpPr>
          <p:nvPr/>
        </p:nvCxnSpPr>
        <p:spPr>
          <a:xfrm flipH="1" flipV="1">
            <a:off x="4139078" y="2986316"/>
            <a:ext cx="88988" cy="196888"/>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33" name="文本框 32"/>
          <p:cNvSpPr txBox="1"/>
          <p:nvPr/>
        </p:nvSpPr>
        <p:spPr>
          <a:xfrm>
            <a:off x="3267847" y="3682688"/>
            <a:ext cx="1696218" cy="461665"/>
          </a:xfrm>
          <a:prstGeom prst="rect">
            <a:avLst/>
          </a:prstGeom>
          <a:noFill/>
        </p:spPr>
        <p:txBody>
          <a:bodyPr wrap="square" rtlCol="0">
            <a:spAutoFit/>
          </a:bodyPr>
          <a:lstStyle/>
          <a:p>
            <a:r>
              <a:rPr lang="en-US" altLang="zh-CN" sz="2400" b="1" dirty="0" smtClean="0"/>
              <a:t>AI</a:t>
            </a:r>
            <a:r>
              <a:rPr lang="zh-CN" altLang="en-US" sz="2400" b="1" dirty="0" smtClean="0"/>
              <a:t>实现胜利</a:t>
            </a:r>
            <a:endParaRPr lang="zh-CN" altLang="en-US" sz="2400" b="1" dirty="0"/>
          </a:p>
        </p:txBody>
      </p:sp>
      <p:sp>
        <p:nvSpPr>
          <p:cNvPr id="34" name="文本框 33"/>
          <p:cNvSpPr txBox="1"/>
          <p:nvPr/>
        </p:nvSpPr>
        <p:spPr>
          <a:xfrm>
            <a:off x="1952498" y="2995230"/>
            <a:ext cx="1465278" cy="523220"/>
          </a:xfrm>
          <a:prstGeom prst="rect">
            <a:avLst/>
          </a:prstGeom>
          <a:noFill/>
        </p:spPr>
        <p:txBody>
          <a:bodyPr wrap="square" rtlCol="0">
            <a:spAutoFit/>
          </a:bodyPr>
          <a:lstStyle/>
          <a:p>
            <a:r>
              <a:rPr lang="en-US" altLang="zh-CN" sz="2800" b="1" dirty="0"/>
              <a:t>policy</a:t>
            </a:r>
            <a:endParaRPr lang="zh-CN" altLang="en-US" sz="2800" b="1" dirty="0"/>
          </a:p>
        </p:txBody>
      </p:sp>
      <p:sp>
        <p:nvSpPr>
          <p:cNvPr id="36" name="文本框 35"/>
          <p:cNvSpPr txBox="1"/>
          <p:nvPr/>
        </p:nvSpPr>
        <p:spPr>
          <a:xfrm>
            <a:off x="6674290" y="2810070"/>
            <a:ext cx="4194423" cy="1389611"/>
          </a:xfrm>
          <a:prstGeom prst="rect">
            <a:avLst/>
          </a:prstGeom>
          <a:noFill/>
        </p:spPr>
        <p:txBody>
          <a:bodyPr wrap="square" lIns="68580" tIns="34290" rIns="68580" bIns="34290" rtlCol="0">
            <a:spAutoFit/>
          </a:bodyPr>
          <a:lstStyle/>
          <a:p>
            <a:pPr defTabSz="457200">
              <a:lnSpc>
                <a:spcPct val="130000"/>
              </a:lnSpc>
            </a:pPr>
            <a:r>
              <a:rPr lang="zh-CN" altLang="en-US" sz="1600" dirty="0">
                <a:solidFill>
                  <a:schemeClr val="bg1"/>
                </a:solidFill>
                <a:latin typeface="微软雅黑" charset="-122"/>
              </a:rPr>
              <a:t>计算机具有极快的速度控制能力，但是这并不一定表现出智能，</a:t>
            </a:r>
            <a:r>
              <a:rPr lang="zh-CN" altLang="en-US" sz="1600" dirty="0" smtClean="0">
                <a:solidFill>
                  <a:schemeClr val="bg1"/>
                </a:solidFill>
                <a:latin typeface="微软雅黑" charset="-122"/>
              </a:rPr>
              <a:t>因此</a:t>
            </a:r>
            <a:r>
              <a:rPr lang="en-US" altLang="zh-CN" sz="1600" dirty="0">
                <a:solidFill>
                  <a:schemeClr val="bg1"/>
                </a:solidFill>
                <a:latin typeface="微软雅黑" charset="-122"/>
              </a:rPr>
              <a:t>agents</a:t>
            </a:r>
            <a:r>
              <a:rPr lang="zh-CN" altLang="en-US" sz="1600" dirty="0" smtClean="0">
                <a:solidFill>
                  <a:schemeClr val="bg1"/>
                </a:solidFill>
                <a:latin typeface="微软雅黑" charset="-122"/>
              </a:rPr>
              <a:t>必须</a:t>
            </a:r>
            <a:r>
              <a:rPr lang="zh-CN" altLang="en-US" sz="1600" dirty="0">
                <a:solidFill>
                  <a:schemeClr val="bg1"/>
                </a:solidFill>
                <a:latin typeface="微软雅黑" charset="-122"/>
              </a:rPr>
              <a:t>在</a:t>
            </a:r>
            <a:r>
              <a:rPr lang="zh-CN" altLang="en-US" sz="1600" dirty="0" smtClean="0">
                <a:solidFill>
                  <a:schemeClr val="bg1"/>
                </a:solidFill>
                <a:latin typeface="微软雅黑" charset="-122"/>
              </a:rPr>
              <a:t>“</a:t>
            </a:r>
            <a:r>
              <a:rPr lang="de-DE" altLang="zh-CN" sz="1600" dirty="0" smtClean="0">
                <a:solidFill>
                  <a:schemeClr val="bg1"/>
                </a:solidFill>
                <a:latin typeface="微软雅黑" charset="-122"/>
              </a:rPr>
              <a:t>Actions </a:t>
            </a:r>
            <a:r>
              <a:rPr lang="de-DE" altLang="zh-CN" sz="1600" dirty="0">
                <a:solidFill>
                  <a:schemeClr val="bg1"/>
                </a:solidFill>
                <a:latin typeface="微软雅黑" charset="-122"/>
              </a:rPr>
              <a:t>Per Minute</a:t>
            </a:r>
            <a:r>
              <a:rPr lang="de-DE" altLang="zh-CN" sz="1600" dirty="0" smtClean="0">
                <a:solidFill>
                  <a:schemeClr val="bg1"/>
                </a:solidFill>
                <a:latin typeface="微软雅黑" charset="-122"/>
              </a:rPr>
              <a:t>”</a:t>
            </a:r>
            <a:r>
              <a:rPr lang="zh-CN" altLang="en-US" sz="1600" dirty="0" smtClean="0">
                <a:solidFill>
                  <a:schemeClr val="bg1"/>
                </a:solidFill>
                <a:latin typeface="微软雅黑" charset="-122"/>
              </a:rPr>
              <a:t>方面，在</a:t>
            </a:r>
            <a:r>
              <a:rPr lang="zh-CN" altLang="en-US" sz="1600" dirty="0">
                <a:solidFill>
                  <a:schemeClr val="bg1"/>
                </a:solidFill>
                <a:latin typeface="微软雅黑" charset="-122"/>
              </a:rPr>
              <a:t>人的灵活性的限制下与游戏进行交互。</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6123445" y="2548565"/>
            <a:ext cx="151798" cy="1942945"/>
          </a:xfrm>
          <a:prstGeom prst="rect">
            <a:avLst/>
          </a:prstGeom>
          <a:solidFill>
            <a:srgbClr val="42D2C4"/>
          </a:solidFill>
          <a:ln>
            <a:no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线连接符 55"/>
          <p:cNvCxnSpPr>
            <a:stCxn id="7" idx="6"/>
          </p:cNvCxnSpPr>
          <p:nvPr/>
        </p:nvCxnSpPr>
        <p:spPr>
          <a:xfrm flipH="1">
            <a:off x="3031048" y="2830138"/>
            <a:ext cx="487246" cy="290980"/>
          </a:xfrm>
          <a:prstGeom prst="line">
            <a:avLst/>
          </a:prstGeom>
          <a:ln w="12700" cmpd="sng">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741498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05160" y="1372916"/>
            <a:ext cx="857250" cy="3154710"/>
          </a:xfrm>
          <a:prstGeom prst="rect">
            <a:avLst/>
          </a:prstGeom>
          <a:noFill/>
        </p:spPr>
        <p:txBody>
          <a:bodyPr wrap="square" rtlCol="0">
            <a:spAutoFit/>
          </a:bodyPr>
          <a:lstStyle/>
          <a:p>
            <a:r>
              <a:rPr lang="en-US" altLang="zh-CN" sz="19900" b="1" dirty="0" smtClean="0">
                <a:solidFill>
                  <a:schemeClr val="bg1"/>
                </a:solidFill>
              </a:rPr>
              <a:t>2</a:t>
            </a:r>
            <a:endParaRPr lang="zh-CN" altLang="en-US" sz="19900" b="1" dirty="0">
              <a:solidFill>
                <a:schemeClr val="bg1"/>
              </a:solidFill>
            </a:endParaRPr>
          </a:p>
        </p:txBody>
      </p:sp>
      <p:sp>
        <p:nvSpPr>
          <p:cNvPr id="3" name="文本框 2"/>
          <p:cNvSpPr txBox="1"/>
          <p:nvPr/>
        </p:nvSpPr>
        <p:spPr>
          <a:xfrm>
            <a:off x="5498926" y="2616027"/>
            <a:ext cx="5427162"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需要考虑的地方</a:t>
            </a:r>
          </a:p>
        </p:txBody>
      </p:sp>
    </p:spTree>
    <p:extLst>
      <p:ext uri="{BB962C8B-B14F-4D97-AF65-F5344CB8AC3E}">
        <p14:creationId xmlns:p14="http://schemas.microsoft.com/office/powerpoint/2010/main" val="357110163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591050" y="465049"/>
            <a:ext cx="3314700" cy="954107"/>
          </a:xfrm>
          <a:prstGeom prst="rect">
            <a:avLst/>
          </a:prstGeom>
          <a:noFill/>
        </p:spPr>
        <p:txBody>
          <a:bodyPr wrap="square" rtlCol="0">
            <a:spAutoFit/>
          </a:bodyPr>
          <a:lstStyle/>
          <a:p>
            <a:r>
              <a:rPr lang="zh-CN" altLang="en-US" sz="2800" b="1" dirty="0" smtClean="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王者荣耀这类游戏“复杂”在哪里</a:t>
            </a:r>
            <a:endPar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endParaRPr>
          </a:p>
        </p:txBody>
      </p:sp>
      <p:sp>
        <p:nvSpPr>
          <p:cNvPr id="5" name="矩形 4"/>
          <p:cNvSpPr/>
          <p:nvPr/>
        </p:nvSpPr>
        <p:spPr>
          <a:xfrm rot="2700000">
            <a:off x="922078" y="2653045"/>
            <a:ext cx="2716583" cy="264740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6" name="矩形 5"/>
          <p:cNvSpPr/>
          <p:nvPr/>
        </p:nvSpPr>
        <p:spPr>
          <a:xfrm rot="2700000">
            <a:off x="3441104" y="1808773"/>
            <a:ext cx="1841857" cy="184185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7" name="矩形 6"/>
          <p:cNvSpPr/>
          <p:nvPr/>
        </p:nvSpPr>
        <p:spPr>
          <a:xfrm rot="2700000">
            <a:off x="3357390" y="4454607"/>
            <a:ext cx="1956422" cy="1903978"/>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8" name="矩形 7"/>
          <p:cNvSpPr/>
          <p:nvPr/>
        </p:nvSpPr>
        <p:spPr>
          <a:xfrm rot="2700000">
            <a:off x="4666300" y="3601064"/>
            <a:ext cx="822536" cy="821119"/>
          </a:xfrm>
          <a:prstGeom prst="rect">
            <a:avLst/>
          </a:prstGeom>
          <a:solidFill>
            <a:srgbClr val="42D2C4">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prstClr val="white"/>
              </a:solidFill>
            </a:endParaRPr>
          </a:p>
        </p:txBody>
      </p:sp>
      <p:sp>
        <p:nvSpPr>
          <p:cNvPr id="9" name="TextBox 6"/>
          <p:cNvSpPr txBox="1">
            <a:spLocks noChangeArrowheads="1"/>
          </p:cNvSpPr>
          <p:nvPr/>
        </p:nvSpPr>
        <p:spPr bwMode="auto">
          <a:xfrm flipH="1">
            <a:off x="1000628" y="3561415"/>
            <a:ext cx="37846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mr-IN" altLang="zh-CN" sz="4800" b="1" dirty="0" smtClean="0">
                <a:solidFill>
                  <a:schemeClr val="bg1"/>
                </a:solidFill>
              </a:rPr>
              <a:t>AI(</a:t>
            </a:r>
            <a:r>
              <a:rPr lang="mr-IN" altLang="zh-CN" sz="4800" b="1" dirty="0" err="1" smtClean="0">
                <a:solidFill>
                  <a:schemeClr val="bg1"/>
                </a:solidFill>
              </a:rPr>
              <a:t>agent</a:t>
            </a:r>
            <a:r>
              <a:rPr lang="mr-IN" altLang="zh-CN" sz="4800" b="1" dirty="0">
                <a:solidFill>
                  <a:schemeClr val="bg1"/>
                </a:solidFill>
              </a:rPr>
              <a:t>)</a:t>
            </a:r>
            <a:endParaRPr lang="zh-CN" altLang="en-US" sz="4800" b="1" dirty="0">
              <a:solidFill>
                <a:schemeClr val="bg1"/>
              </a:solidFill>
              <a:latin typeface="Century Gothic" pitchFamily="34" charset="0"/>
            </a:endParaRPr>
          </a:p>
        </p:txBody>
      </p:sp>
      <p:sp>
        <p:nvSpPr>
          <p:cNvPr id="10" name="TextBox 32"/>
          <p:cNvSpPr txBox="1">
            <a:spLocks noChangeArrowheads="1"/>
          </p:cNvSpPr>
          <p:nvPr/>
        </p:nvSpPr>
        <p:spPr bwMode="auto">
          <a:xfrm flipH="1">
            <a:off x="3267587" y="2473935"/>
            <a:ext cx="252177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3200" b="1" dirty="0">
                <a:solidFill>
                  <a:schemeClr val="bg1"/>
                </a:solidFill>
              </a:rPr>
              <a:t>agent state.</a:t>
            </a:r>
            <a:endParaRPr lang="zh-CN" altLang="en-US" sz="3200" b="1" dirty="0">
              <a:solidFill>
                <a:schemeClr val="bg1"/>
              </a:solidFill>
              <a:latin typeface="Century Gothic" pitchFamily="34" charset="0"/>
            </a:endParaRPr>
          </a:p>
        </p:txBody>
      </p:sp>
      <p:sp>
        <p:nvSpPr>
          <p:cNvPr id="15" name="TextBox 32"/>
          <p:cNvSpPr txBox="1">
            <a:spLocks noChangeArrowheads="1"/>
          </p:cNvSpPr>
          <p:nvPr/>
        </p:nvSpPr>
        <p:spPr bwMode="auto">
          <a:xfrm flipH="1">
            <a:off x="3148543" y="5090777"/>
            <a:ext cx="252177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fontAlgn="base" hangingPunct="1">
              <a:spcBef>
                <a:spcPct val="0"/>
              </a:spcBef>
              <a:spcAft>
                <a:spcPct val="0"/>
              </a:spcAft>
            </a:pPr>
            <a:r>
              <a:rPr lang="en-US" altLang="zh-CN" sz="3200" b="1" dirty="0">
                <a:solidFill>
                  <a:schemeClr val="bg1"/>
                </a:solidFill>
              </a:rPr>
              <a:t>Environment</a:t>
            </a:r>
            <a:endParaRPr lang="zh-CN" altLang="en-US" sz="3200" b="1" dirty="0">
              <a:solidFill>
                <a:schemeClr val="bg1"/>
              </a:solidFill>
              <a:latin typeface="Century Gothic" pitchFamily="34" charset="0"/>
            </a:endParaRPr>
          </a:p>
        </p:txBody>
      </p:sp>
      <p:sp>
        <p:nvSpPr>
          <p:cNvPr id="18" name="文本框 17"/>
          <p:cNvSpPr txBox="1"/>
          <p:nvPr/>
        </p:nvSpPr>
        <p:spPr>
          <a:xfrm>
            <a:off x="6755343" y="2766322"/>
            <a:ext cx="4788957" cy="2229841"/>
          </a:xfrm>
          <a:prstGeom prst="rect">
            <a:avLst/>
          </a:prstGeom>
          <a:noFill/>
        </p:spPr>
        <p:txBody>
          <a:bodyPr wrap="square" lIns="68580" tIns="34290" rIns="68580" bIns="34290" rtlCol="0">
            <a:spAutoFit/>
          </a:bodyPr>
          <a:lstStyle/>
          <a:p>
            <a:pPr lvl="0" defTabSz="457200">
              <a:lnSpc>
                <a:spcPct val="130000"/>
              </a:lnSpc>
            </a:pPr>
            <a:r>
              <a:rPr lang="zh-CN" altLang="en-US" dirty="0" smtClean="0">
                <a:solidFill>
                  <a:schemeClr val="bg1"/>
                </a:solidFill>
              </a:rPr>
              <a:t>对于</a:t>
            </a:r>
            <a:r>
              <a:rPr lang="zh-CN" altLang="en-US" dirty="0">
                <a:solidFill>
                  <a:schemeClr val="bg1"/>
                </a:solidFill>
              </a:rPr>
              <a:t>王者荣耀这类游戏，一方只能基于友方单位视野看到地图，所以 </a:t>
            </a:r>
            <a:r>
              <a:rPr lang="en-US" altLang="zh-CN" b="1" dirty="0">
                <a:solidFill>
                  <a:schemeClr val="bg1"/>
                </a:solidFill>
              </a:rPr>
              <a:t>environment </a:t>
            </a:r>
            <a:r>
              <a:rPr lang="zh-CN" altLang="en-US" b="1" dirty="0">
                <a:solidFill>
                  <a:schemeClr val="bg1"/>
                </a:solidFill>
              </a:rPr>
              <a:t>是部分可</a:t>
            </a:r>
            <a:r>
              <a:rPr lang="zh-CN" altLang="en-US" b="1" dirty="0" smtClean="0">
                <a:solidFill>
                  <a:schemeClr val="bg1"/>
                </a:solidFill>
              </a:rPr>
              <a:t>观察的</a:t>
            </a:r>
            <a:r>
              <a:rPr lang="zh-CN" altLang="en-US" dirty="0">
                <a:solidFill>
                  <a:schemeClr val="bg1"/>
                </a:solidFill>
              </a:rPr>
              <a:t>，这就需要增加一批探索阴影地图的</a:t>
            </a:r>
            <a:r>
              <a:rPr lang="en-US" altLang="zh-CN" dirty="0">
                <a:solidFill>
                  <a:schemeClr val="bg1"/>
                </a:solidFill>
              </a:rPr>
              <a:t>action</a:t>
            </a:r>
            <a:r>
              <a:rPr lang="zh-CN" altLang="en-US" dirty="0">
                <a:solidFill>
                  <a:schemeClr val="bg1"/>
                </a:solidFill>
              </a:rPr>
              <a:t>。对于 </a:t>
            </a:r>
            <a:r>
              <a:rPr lang="en-US" altLang="zh-CN" dirty="0">
                <a:solidFill>
                  <a:schemeClr val="bg1"/>
                </a:solidFill>
              </a:rPr>
              <a:t>state </a:t>
            </a:r>
            <a:r>
              <a:rPr lang="zh-CN" altLang="en-US" dirty="0">
                <a:solidFill>
                  <a:schemeClr val="bg1"/>
                </a:solidFill>
              </a:rPr>
              <a:t>的抽象描述，基本就是参考</a:t>
            </a:r>
            <a:r>
              <a:rPr lang="en-US" altLang="zh-CN" dirty="0">
                <a:solidFill>
                  <a:schemeClr val="bg1"/>
                </a:solidFill>
              </a:rPr>
              <a:t>2-D matrix</a:t>
            </a:r>
            <a:r>
              <a:rPr lang="zh-CN" altLang="en-US" dirty="0">
                <a:solidFill>
                  <a:schemeClr val="bg1"/>
                </a:solidFill>
              </a:rPr>
              <a:t>来描述地图了（方便作为</a:t>
            </a:r>
            <a:r>
              <a:rPr lang="en-US" altLang="zh-CN" dirty="0">
                <a:solidFill>
                  <a:schemeClr val="bg1"/>
                </a:solidFill>
              </a:rPr>
              <a:t>DQN CNN</a:t>
            </a:r>
            <a:r>
              <a:rPr lang="zh-CN" altLang="en-US" dirty="0">
                <a:solidFill>
                  <a:schemeClr val="bg1"/>
                </a:solidFill>
              </a:rPr>
              <a:t>的输入）</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0" name="矩形 19"/>
          <p:cNvSpPr/>
          <p:nvPr/>
        </p:nvSpPr>
        <p:spPr>
          <a:xfrm>
            <a:off x="6396352" y="2591671"/>
            <a:ext cx="139560" cy="2522228"/>
          </a:xfrm>
          <a:prstGeom prst="rect">
            <a:avLst/>
          </a:prstGeom>
          <a:solidFill>
            <a:srgbClr val="42D2C4"/>
          </a:solidFill>
          <a:ln>
            <a:no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6573761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12573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8343900" y="762000"/>
            <a:ext cx="5086350" cy="0"/>
          </a:xfrm>
          <a:prstGeom prst="line">
            <a:avLst/>
          </a:prstGeom>
          <a:ln>
            <a:solidFill>
              <a:schemeClr val="bg1"/>
            </a:solidFill>
            <a:tailEnd type="oval" w="lg" len="lg"/>
          </a:ln>
          <a:effectLst>
            <a:glow rad="1397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629150" y="500390"/>
            <a:ext cx="3314700" cy="954107"/>
          </a:xfrm>
          <a:prstGeom prst="rect">
            <a:avLst/>
          </a:prstGeom>
          <a:noFill/>
        </p:spPr>
        <p:txBody>
          <a:bodyPr wrap="square" rtlCol="0">
            <a:spAutoFit/>
          </a:bodyPr>
          <a:lstStyle/>
          <a:p>
            <a:r>
              <a:rPr lang="zh-CN" altLang="en-US" sz="2800" b="1" dirty="0">
                <a:solidFill>
                  <a:schemeClr val="bg1"/>
                </a:solidFill>
                <a:effectLst>
                  <a:glow rad="228600">
                    <a:schemeClr val="accent1">
                      <a:satMod val="175000"/>
                      <a:alpha val="40000"/>
                    </a:schemeClr>
                  </a:glow>
                </a:effectLst>
                <a:latin typeface="微软雅黑" panose="020B0503020204020204" pitchFamily="34" charset="-122"/>
                <a:ea typeface="微软雅黑" panose="020B0503020204020204" pitchFamily="34" charset="-122"/>
              </a:rPr>
              <a:t>王者荣耀这类游戏“复杂”在哪里</a:t>
            </a:r>
          </a:p>
        </p:txBody>
      </p:sp>
      <p:pic>
        <p:nvPicPr>
          <p:cNvPr id="2" name="图片 1"/>
          <p:cNvPicPr>
            <a:picLocks noChangeAspect="1"/>
          </p:cNvPicPr>
          <p:nvPr/>
        </p:nvPicPr>
        <p:blipFill>
          <a:blip r:embed="rId3"/>
          <a:stretch>
            <a:fillRect/>
          </a:stretch>
        </p:blipFill>
        <p:spPr>
          <a:xfrm>
            <a:off x="273099" y="2438400"/>
            <a:ext cx="5909471" cy="3257550"/>
          </a:xfrm>
          <a:prstGeom prst="rect">
            <a:avLst/>
          </a:prstGeom>
        </p:spPr>
      </p:pic>
      <p:sp>
        <p:nvSpPr>
          <p:cNvPr id="25" name="文本框 24"/>
          <p:cNvSpPr txBox="1"/>
          <p:nvPr/>
        </p:nvSpPr>
        <p:spPr>
          <a:xfrm>
            <a:off x="6749694" y="2232057"/>
            <a:ext cx="4788957" cy="3670236"/>
          </a:xfrm>
          <a:prstGeom prst="rect">
            <a:avLst/>
          </a:prstGeom>
          <a:noFill/>
        </p:spPr>
        <p:txBody>
          <a:bodyPr wrap="square" lIns="68580" tIns="34290" rIns="68580" bIns="34290" rtlCol="0">
            <a:spAutoFit/>
          </a:bodyPr>
          <a:lstStyle/>
          <a:p>
            <a:pPr lvl="0" defTabSz="457200">
              <a:lnSpc>
                <a:spcPct val="130000"/>
              </a:lnSpc>
            </a:pPr>
            <a:r>
              <a:rPr lang="zh-CN" altLang="en-US" dirty="0">
                <a:solidFill>
                  <a:schemeClr val="bg1"/>
                </a:solidFill>
              </a:rPr>
              <a:t>王者荣耀这类游戏的复杂在于，</a:t>
            </a:r>
            <a:r>
              <a:rPr lang="zh-CN" altLang="en-US" b="1" dirty="0">
                <a:solidFill>
                  <a:schemeClr val="bg1"/>
                </a:solidFill>
              </a:rPr>
              <a:t>不能用单一空间坐标来描述</a:t>
            </a:r>
            <a:r>
              <a:rPr lang="en-US" altLang="zh-CN" b="1" dirty="0">
                <a:solidFill>
                  <a:schemeClr val="bg1"/>
                </a:solidFill>
              </a:rPr>
              <a:t>state</a:t>
            </a:r>
            <a:r>
              <a:rPr lang="zh-CN" altLang="en-US" dirty="0">
                <a:solidFill>
                  <a:schemeClr val="bg1"/>
                </a:solidFill>
              </a:rPr>
              <a:t>，</a:t>
            </a:r>
            <a:r>
              <a:rPr lang="en-US" altLang="zh-CN" dirty="0">
                <a:solidFill>
                  <a:schemeClr val="bg1"/>
                </a:solidFill>
              </a:rPr>
              <a:t>state</a:t>
            </a:r>
            <a:r>
              <a:rPr lang="zh-CN" altLang="en-US" dirty="0">
                <a:solidFill>
                  <a:schemeClr val="bg1"/>
                </a:solidFill>
              </a:rPr>
              <a:t>的所有潜在“</a:t>
            </a:r>
            <a:r>
              <a:rPr lang="en-US" altLang="zh-CN" dirty="0">
                <a:solidFill>
                  <a:schemeClr val="bg1"/>
                </a:solidFill>
              </a:rPr>
              <a:t>feature”</a:t>
            </a:r>
            <a:r>
              <a:rPr lang="zh-CN" altLang="en-US" dirty="0">
                <a:solidFill>
                  <a:schemeClr val="bg1"/>
                </a:solidFill>
              </a:rPr>
              <a:t>至少包括：各单位的位置和攻击，地图可视范围（白天和晚上也不一样），各单位目前携带物品及使用范围，各单位目前所学技能及施法范围，各单位血量蓝量等所有会影响</a:t>
            </a:r>
            <a:r>
              <a:rPr lang="en-US" altLang="zh-CN" dirty="0">
                <a:solidFill>
                  <a:schemeClr val="bg1"/>
                </a:solidFill>
              </a:rPr>
              <a:t>action decision</a:t>
            </a:r>
            <a:r>
              <a:rPr lang="zh-CN" altLang="en-US" dirty="0">
                <a:solidFill>
                  <a:schemeClr val="bg1"/>
                </a:solidFill>
              </a:rPr>
              <a:t>的，需要把这些 “</a:t>
            </a:r>
            <a:r>
              <a:rPr lang="en-US" altLang="zh-CN" dirty="0">
                <a:solidFill>
                  <a:schemeClr val="bg1"/>
                </a:solidFill>
              </a:rPr>
              <a:t>feature”</a:t>
            </a:r>
            <a:r>
              <a:rPr lang="zh-CN" altLang="en-US" dirty="0">
                <a:solidFill>
                  <a:schemeClr val="bg1"/>
                </a:solidFill>
              </a:rPr>
              <a:t>分成不用的</a:t>
            </a:r>
            <a:r>
              <a:rPr lang="en-US" altLang="zh-CN" dirty="0">
                <a:solidFill>
                  <a:schemeClr val="bg1"/>
                </a:solidFill>
              </a:rPr>
              <a:t>layer, </a:t>
            </a:r>
            <a:r>
              <a:rPr lang="zh-CN" altLang="en-US" dirty="0">
                <a:solidFill>
                  <a:schemeClr val="bg1"/>
                </a:solidFill>
              </a:rPr>
              <a:t>每个</a:t>
            </a:r>
            <a:r>
              <a:rPr lang="en-US" altLang="zh-CN" dirty="0">
                <a:solidFill>
                  <a:schemeClr val="bg1"/>
                </a:solidFill>
              </a:rPr>
              <a:t>layer</a:t>
            </a:r>
            <a:r>
              <a:rPr lang="zh-CN" altLang="en-US" dirty="0">
                <a:solidFill>
                  <a:schemeClr val="bg1"/>
                </a:solidFill>
              </a:rPr>
              <a:t>类似</a:t>
            </a:r>
            <a:r>
              <a:rPr lang="en-US" altLang="zh-CN" dirty="0" err="1">
                <a:solidFill>
                  <a:schemeClr val="bg1"/>
                </a:solidFill>
              </a:rPr>
              <a:t>DeepMind</a:t>
            </a:r>
            <a:r>
              <a:rPr lang="zh-CN" altLang="en-US" dirty="0">
                <a:solidFill>
                  <a:schemeClr val="bg1"/>
                </a:solidFill>
              </a:rPr>
              <a:t>对星际争霸采用的“</a:t>
            </a:r>
            <a:r>
              <a:rPr lang="en-US" altLang="zh-CN" dirty="0">
                <a:solidFill>
                  <a:schemeClr val="bg1"/>
                </a:solidFill>
              </a:rPr>
              <a:t>low resolution RGB image data for map &amp; </a:t>
            </a:r>
            <a:r>
              <a:rPr lang="en-US" altLang="zh-CN" dirty="0" err="1">
                <a:solidFill>
                  <a:schemeClr val="bg1"/>
                </a:solidFill>
              </a:rPr>
              <a:t>minimap</a:t>
            </a:r>
            <a:r>
              <a:rPr lang="en-US" altLang="zh-CN" dirty="0">
                <a:solidFill>
                  <a:schemeClr val="bg1"/>
                </a:solidFill>
              </a:rPr>
              <a:t>”</a:t>
            </a:r>
            <a:r>
              <a:rPr lang="zh-CN" altLang="en-US" dirty="0" smtClean="0">
                <a:solidFill>
                  <a:schemeClr val="bg1"/>
                </a:solidFill>
              </a:rPr>
              <a:t>，如左图</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6396352" y="2591671"/>
            <a:ext cx="139560" cy="2522228"/>
          </a:xfrm>
          <a:prstGeom prst="rect">
            <a:avLst/>
          </a:prstGeom>
          <a:solidFill>
            <a:srgbClr val="42D2C4"/>
          </a:solidFill>
          <a:ln>
            <a:noFill/>
          </a:ln>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0088485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自定义设计方案">
  <a:themeElements>
    <a:clrScheme name="自定义 43">
      <a:dk1>
        <a:sysClr val="windowText" lastClr="000000"/>
      </a:dk1>
      <a:lt1>
        <a:sysClr val="window" lastClr="FFFFFF"/>
      </a:lt1>
      <a:dk2>
        <a:srgbClr val="44546A"/>
      </a:dk2>
      <a:lt2>
        <a:srgbClr val="E7E6E6"/>
      </a:lt2>
      <a:accent1>
        <a:srgbClr val="00F2CA"/>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plus">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1463</TotalTime>
  <Words>1568</Words>
  <Application>Microsoft Macintosh PowerPoint</Application>
  <PresentationFormat>宽屏</PresentationFormat>
  <Paragraphs>114</Paragraphs>
  <Slides>16</Slides>
  <Notes>14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16</vt:i4>
      </vt:variant>
    </vt:vector>
  </HeadingPairs>
  <TitlesOfParts>
    <vt:vector size="25" baseType="lpstr">
      <vt:lpstr>Broadway</vt:lpstr>
      <vt:lpstr>Calibri</vt:lpstr>
      <vt:lpstr>Century Gothic</vt:lpstr>
      <vt:lpstr>DengXian</vt:lpstr>
      <vt:lpstr>Segoe UI Light</vt:lpstr>
      <vt:lpstr>宋体</vt:lpstr>
      <vt:lpstr>微软雅黑</vt:lpstr>
      <vt:lpstr>Arial</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Microsoft Office 用户</cp:lastModifiedBy>
  <cp:revision>72</cp:revision>
  <dcterms:created xsi:type="dcterms:W3CDTF">2015-07-31T08:15:03Z</dcterms:created>
  <dcterms:modified xsi:type="dcterms:W3CDTF">2017-12-10T07:43:51Z</dcterms:modified>
</cp:coreProperties>
</file>